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43" r:id="rId3"/>
    <p:sldId id="344" r:id="rId4"/>
    <p:sldId id="345" r:id="rId5"/>
    <p:sldId id="261" r:id="rId6"/>
    <p:sldId id="263" r:id="rId7"/>
    <p:sldId id="310" r:id="rId8"/>
    <p:sldId id="312" r:id="rId9"/>
    <p:sldId id="346" r:id="rId10"/>
    <p:sldId id="348" r:id="rId11"/>
    <p:sldId id="349" r:id="rId12"/>
    <p:sldId id="325" r:id="rId13"/>
    <p:sldId id="327" r:id="rId14"/>
    <p:sldId id="315" r:id="rId15"/>
    <p:sldId id="330" r:id="rId16"/>
    <p:sldId id="331" r:id="rId17"/>
    <p:sldId id="332" r:id="rId18"/>
    <p:sldId id="333" r:id="rId19"/>
    <p:sldId id="334" r:id="rId20"/>
    <p:sldId id="335" r:id="rId21"/>
    <p:sldId id="336" r:id="rId22"/>
    <p:sldId id="321" r:id="rId23"/>
    <p:sldId id="337" r:id="rId24"/>
    <p:sldId id="338" r:id="rId25"/>
    <p:sldId id="339" r:id="rId26"/>
    <p:sldId id="323" r:id="rId27"/>
    <p:sldId id="340" r:id="rId28"/>
    <p:sldId id="341" r:id="rId29"/>
    <p:sldId id="342"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33E82C8-648E-450E-84CC-4909AA983E86}" type="datetimeFigureOut">
              <a:rPr lang="ru-RU" smtClean="0"/>
              <a:t>05.10.2015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AC50E64-1182-4771-B8DE-952E5949FE7D}"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33E82C8-648E-450E-84CC-4909AA983E86}" type="datetimeFigureOut">
              <a:rPr lang="ru-RU" smtClean="0"/>
              <a:t>05.10.2015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AC50E64-1182-4771-B8DE-952E5949FE7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33E82C8-648E-450E-84CC-4909AA983E86}" type="datetimeFigureOut">
              <a:rPr lang="ru-RU" smtClean="0"/>
              <a:t>05.10.2015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AC50E64-1182-4771-B8DE-952E5949FE7D}"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33E82C8-648E-450E-84CC-4909AA983E86}" type="datetimeFigureOut">
              <a:rPr lang="ru-RU" smtClean="0"/>
              <a:t>05.10.2015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AC50E64-1182-4771-B8DE-952E5949FE7D}"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33E82C8-648E-450E-84CC-4909AA983E86}" type="datetimeFigureOut">
              <a:rPr lang="ru-RU" smtClean="0"/>
              <a:t>05.10.2015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AC50E64-1182-4771-B8DE-952E5949FE7D}"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133E82C8-648E-450E-84CC-4909AA983E86}" type="datetimeFigureOut">
              <a:rPr lang="ru-RU" smtClean="0"/>
              <a:t>05.10.2015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AC50E64-1182-4771-B8DE-952E5949FE7D}"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33E82C8-648E-450E-84CC-4909AA983E86}" type="datetimeFigureOut">
              <a:rPr lang="ru-RU" smtClean="0"/>
              <a:t>05.10.2015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AC50E64-1182-4771-B8DE-952E5949FE7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133E82C8-648E-450E-84CC-4909AA983E86}" type="datetimeFigureOut">
              <a:rPr lang="ru-RU" smtClean="0"/>
              <a:t>05.10.2015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AC50E64-1182-4771-B8DE-952E5949FE7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33E82C8-648E-450E-84CC-4909AA983E86}" type="datetimeFigureOut">
              <a:rPr lang="ru-RU" smtClean="0"/>
              <a:t>05.10.2015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AC50E64-1182-4771-B8DE-952E5949FE7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33E82C8-648E-450E-84CC-4909AA983E86}" type="datetimeFigureOut">
              <a:rPr lang="ru-RU" smtClean="0"/>
              <a:t>05.10.2015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AC50E64-1182-4771-B8DE-952E5949FE7D}"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33E82C8-648E-450E-84CC-4909AA983E86}" type="datetimeFigureOut">
              <a:rPr lang="ru-RU" smtClean="0"/>
              <a:t>05.10.2015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AC50E64-1182-4771-B8DE-952E5949FE7D}"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33E82C8-648E-450E-84CC-4909AA983E86}" type="datetimeFigureOut">
              <a:rPr lang="ru-RU" smtClean="0"/>
              <a:t>05.10.2015</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AC50E64-1182-4771-B8DE-952E5949FE7D}"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tt-RU" sz="2800" b="1" dirty="0">
                <a:latin typeface="Times New Roman" pitchFamily="18" charset="0"/>
                <a:cs typeface="Times New Roman" pitchFamily="18" charset="0"/>
              </a:rPr>
              <a:t>Э</a:t>
            </a:r>
            <a:r>
              <a:rPr lang="tt-RU" sz="2800" b="1" dirty="0" smtClean="0">
                <a:latin typeface="Times New Roman" pitchFamily="18" charset="0"/>
                <a:cs typeface="Times New Roman" pitchFamily="18" charset="0"/>
              </a:rPr>
              <a:t>ш программаларын төзүгә тәк</a:t>
            </a:r>
            <a:r>
              <a:rPr lang="ru-RU" sz="2800" b="1" dirty="0" smtClean="0">
                <a:latin typeface="Times New Roman" pitchFamily="18" charset="0"/>
                <a:cs typeface="Times New Roman" pitchFamily="18" charset="0"/>
              </a:rPr>
              <a:t>ъ</a:t>
            </a:r>
            <a:r>
              <a:rPr lang="tt-RU" sz="2800" b="1" dirty="0" smtClean="0">
                <a:latin typeface="Times New Roman" pitchFamily="18" charset="0"/>
                <a:cs typeface="Times New Roman" pitchFamily="18" charset="0"/>
              </a:rPr>
              <a:t>димнәр</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endParaRPr lang="ru-RU" sz="28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normAutofit/>
          </a:bodyPr>
          <a:lstStyle/>
          <a:p>
            <a:r>
              <a:rPr lang="tt-RU" sz="2400" dirty="0" smtClean="0">
                <a:latin typeface="Times New Roman" pitchFamily="18" charset="0"/>
                <a:cs typeface="Times New Roman" pitchFamily="18" charset="0"/>
              </a:rPr>
              <a:t>Зиннәтуллин Р.К. – Казан шәһәре мәгариф идарәсе методисты</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633321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buNone/>
            </a:pPr>
            <a:r>
              <a:rPr lang="ru-RU" dirty="0"/>
              <a:t> </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Укучыларның</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эшчәнлек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төрләре</a:t>
            </a:r>
            <a:endParaRPr lang="ru-RU"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Укучыларның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иҗади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эзләнү</a:t>
            </a:r>
            <a:r>
              <a:rPr lang="ru-RU" dirty="0">
                <a:latin typeface="Times New Roman" pitchFamily="18" charset="0"/>
                <a:cs typeface="Times New Roman" pitchFamily="18" charset="0"/>
              </a:rPr>
              <a:t>, проект </a:t>
            </a:r>
            <a:r>
              <a:rPr lang="ru-RU" dirty="0" err="1">
                <a:latin typeface="Times New Roman" pitchFamily="18" charset="0"/>
                <a:cs typeface="Times New Roman" pitchFamily="18" charset="0"/>
              </a:rPr>
              <a:t>эшчәнлеге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юнәлешләре</a:t>
            </a:r>
            <a:endParaRPr lang="ru-RU"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Укучыларның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белемнәрен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тикшерү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формалары</a:t>
            </a:r>
            <a:endParaRPr lang="ru-RU"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Искәрмә</a:t>
            </a:r>
            <a:r>
              <a:rPr lang="ru-RU" dirty="0">
                <a:latin typeface="Times New Roman" pitchFamily="18" charset="0"/>
                <a:cs typeface="Times New Roman" pitchFamily="18" charset="0"/>
              </a:rPr>
              <a:t> (комментарий)</a:t>
            </a:r>
          </a:p>
          <a:p>
            <a:pPr marL="0" indent="0">
              <a:buNone/>
            </a:pPr>
            <a:endParaRPr lang="ru-RU" dirty="0" smtClean="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tt-RU" sz="3600" dirty="0">
                <a:latin typeface="Times New Roman" pitchFamily="18" charset="0"/>
                <a:cs typeface="Times New Roman" pitchFamily="18" charset="0"/>
              </a:rPr>
              <a:t>Тематик планның </a:t>
            </a:r>
            <a:r>
              <a:rPr lang="tt-RU" sz="3600" dirty="0" smtClean="0">
                <a:latin typeface="Times New Roman" pitchFamily="18" charset="0"/>
                <a:cs typeface="Times New Roman" pitchFamily="18" charset="0"/>
              </a:rPr>
              <a:t>структурасы </a:t>
            </a:r>
            <a:br>
              <a:rPr lang="tt-RU" sz="3600" dirty="0" smtClean="0">
                <a:latin typeface="Times New Roman" pitchFamily="18" charset="0"/>
                <a:cs typeface="Times New Roman" pitchFamily="18" charset="0"/>
              </a:rPr>
            </a:br>
            <a:r>
              <a:rPr lang="tt-RU" sz="3600" dirty="0" smtClean="0">
                <a:latin typeface="Times New Roman" pitchFamily="18" charset="0"/>
                <a:cs typeface="Times New Roman" pitchFamily="18" charset="0"/>
              </a:rPr>
              <a:t>2 нче вариант</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4111463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556792"/>
            <a:ext cx="7408333" cy="3450696"/>
          </a:xfrm>
        </p:spPr>
        <p:txBody>
          <a:bodyPr/>
          <a:lstStyle/>
          <a:p>
            <a:pPr marL="0" indent="0">
              <a:buNone/>
            </a:pPr>
            <a:r>
              <a:rPr lang="ru-RU" dirty="0"/>
              <a:t> </a:t>
            </a:r>
            <a:r>
              <a:rPr lang="ru-RU" sz="2800" dirty="0">
                <a:latin typeface="Times New Roman" pitchFamily="18" charset="0"/>
                <a:cs typeface="Times New Roman" pitchFamily="18" charset="0"/>
              </a:rPr>
              <a:t>Башка </a:t>
            </a:r>
            <a:r>
              <a:rPr lang="ru-RU" sz="2800" dirty="0" err="1">
                <a:latin typeface="Times New Roman" pitchFamily="18" charset="0"/>
                <a:cs typeface="Times New Roman" pitchFamily="18" charset="0"/>
              </a:rPr>
              <a:t>вариантлар</a:t>
            </a:r>
            <a:r>
              <a:rPr lang="ru-RU" sz="2800" dirty="0">
                <a:latin typeface="Times New Roman" pitchFamily="18" charset="0"/>
                <a:cs typeface="Times New Roman" pitchFamily="18" charset="0"/>
              </a:rPr>
              <a:t> да </a:t>
            </a:r>
            <a:r>
              <a:rPr lang="ru-RU" sz="2800" dirty="0" err="1">
                <a:latin typeface="Times New Roman" pitchFamily="18" charset="0"/>
                <a:cs typeface="Times New Roman" pitchFamily="18" charset="0"/>
              </a:rPr>
              <a:t>булырга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мөмкин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Ләкин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укучыларның</a:t>
            </a:r>
            <a:r>
              <a:rPr lang="ru-RU" sz="2800" dirty="0">
                <a:latin typeface="Times New Roman" pitchFamily="18" charset="0"/>
                <a:cs typeface="Times New Roman" pitchFamily="18" charset="0"/>
              </a:rPr>
              <a:t> предмет, </a:t>
            </a:r>
            <a:r>
              <a:rPr lang="ru-RU" sz="2800" dirty="0" err="1">
                <a:latin typeface="Times New Roman" pitchFamily="18" charset="0"/>
                <a:cs typeface="Times New Roman" pitchFamily="18" charset="0"/>
              </a:rPr>
              <a:t>метапредмет</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шәхси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нәтиҗәләргә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ирешүенә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юнәлтелгән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эшчәнлек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төрләре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һәрбер</a:t>
            </a:r>
            <a:r>
              <a:rPr lang="ru-RU" sz="2800" dirty="0">
                <a:latin typeface="Times New Roman" pitchFamily="18" charset="0"/>
                <a:cs typeface="Times New Roman" pitchFamily="18" charset="0"/>
              </a:rPr>
              <a:t> тематик </a:t>
            </a:r>
            <a:r>
              <a:rPr lang="ru-RU" sz="2800" dirty="0" err="1">
                <a:latin typeface="Times New Roman" pitchFamily="18" charset="0"/>
                <a:cs typeface="Times New Roman" pitchFamily="18" charset="0"/>
              </a:rPr>
              <a:t>планда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мәҗбүри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рәвештә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булырга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тиеш</a:t>
            </a:r>
            <a:r>
              <a:rPr lang="ru-RU" sz="2800" dirty="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tt-RU" sz="3600" dirty="0" smtClean="0">
                <a:latin typeface="Times New Roman" pitchFamily="18" charset="0"/>
                <a:cs typeface="Times New Roman" pitchFamily="18" charset="0"/>
              </a:rPr>
              <a:t>Истә тот!</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2227961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pPr algn="just">
              <a:lnSpc>
                <a:spcPct val="115000"/>
              </a:lnSpc>
              <a:spcAft>
                <a:spcPts val="0"/>
              </a:spcAft>
            </a:pPr>
            <a:r>
              <a:rPr lang="tt-RU" sz="2800" dirty="0">
                <a:latin typeface="Times New Roman"/>
                <a:ea typeface="Calibri"/>
                <a:cs typeface="Times New Roman"/>
              </a:rPr>
              <a:t>1. Укучының Ватанын яратуы, аның патриоты булуы; этник чыгышын белүе, туган телен, үз халкының тарихын, мәдәниятен белүе, башка милләтләрне хөрмәт итүе.</a:t>
            </a:r>
            <a:endParaRPr lang="ru-RU" sz="2000" dirty="0">
              <a:latin typeface="Calibri"/>
              <a:ea typeface="Calibri"/>
              <a:cs typeface="Times New Roman"/>
            </a:endParaRPr>
          </a:p>
          <a:p>
            <a:pPr algn="just">
              <a:lnSpc>
                <a:spcPct val="115000"/>
              </a:lnSpc>
              <a:spcAft>
                <a:spcPts val="0"/>
              </a:spcAft>
            </a:pPr>
            <a:r>
              <a:rPr lang="tt-RU" sz="2800" dirty="0">
                <a:latin typeface="Times New Roman"/>
                <a:ea typeface="Calibri"/>
                <a:cs typeface="Times New Roman"/>
              </a:rPr>
              <a:t>2. Укучының мөстәкыйль белем алырга, камилләшергә әзер булуы. Алга таба белем алуның эзлекле яки үстерелешле юнәлешен билгели һәм аңлы рәвештә һөнәр сайлап алуы.</a:t>
            </a:r>
            <a:endParaRPr lang="ru-RU" sz="2000" dirty="0">
              <a:latin typeface="Calibri"/>
              <a:ea typeface="Calibri"/>
              <a:cs typeface="Times New Roman"/>
            </a:endParaRPr>
          </a:p>
          <a:p>
            <a:pPr algn="just">
              <a:lnSpc>
                <a:spcPct val="115000"/>
              </a:lnSpc>
              <a:spcAft>
                <a:spcPts val="0"/>
              </a:spcAft>
            </a:pPr>
            <a:endParaRPr lang="ru-RU" sz="28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tt-RU" sz="3600" dirty="0" smtClean="0">
                <a:latin typeface="Times New Roman" pitchFamily="18" charset="0"/>
                <a:cs typeface="Times New Roman" pitchFamily="18" charset="0"/>
              </a:rPr>
              <a:t>Шәхескә кагылышлы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1746009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84784"/>
            <a:ext cx="7408333" cy="4641379"/>
          </a:xfrm>
        </p:spPr>
        <p:txBody>
          <a:bodyPr>
            <a:normAutofit fontScale="55000" lnSpcReduction="20000"/>
          </a:bodyPr>
          <a:lstStyle/>
          <a:p>
            <a:pPr algn="just">
              <a:lnSpc>
                <a:spcPct val="115000"/>
              </a:lnSpc>
              <a:spcAft>
                <a:spcPts val="0"/>
              </a:spcAft>
            </a:pPr>
            <a:endParaRPr lang="ru-RU" sz="2000" dirty="0">
              <a:latin typeface="Calibri"/>
              <a:ea typeface="Calibri"/>
              <a:cs typeface="Times New Roman"/>
            </a:endParaRPr>
          </a:p>
          <a:p>
            <a:pPr algn="just">
              <a:lnSpc>
                <a:spcPct val="115000"/>
              </a:lnSpc>
              <a:spcAft>
                <a:spcPts val="0"/>
              </a:spcAft>
            </a:pPr>
            <a:r>
              <a:rPr lang="tt-RU" sz="4400" dirty="0" smtClean="0">
                <a:latin typeface="Times New Roman"/>
                <a:ea typeface="Calibri"/>
                <a:cs typeface="Times New Roman"/>
              </a:rPr>
              <a:t>3.</a:t>
            </a:r>
            <a:r>
              <a:rPr lang="tt-RU" sz="2800" dirty="0" smtClean="0">
                <a:latin typeface="Times New Roman"/>
                <a:ea typeface="Calibri"/>
                <a:cs typeface="Times New Roman"/>
              </a:rPr>
              <a:t> </a:t>
            </a:r>
            <a:r>
              <a:rPr lang="tt-RU" sz="4400" dirty="0" smtClean="0">
                <a:latin typeface="Times New Roman"/>
                <a:ea typeface="Calibri"/>
                <a:cs typeface="Times New Roman"/>
              </a:rPr>
              <a:t>Әдәп-әхлак нормаларын үзләштерүе, башкаларның фикерләрен, дини карашларын, мәдәниятен хөрмәт итүе. Белем алуга җаваплы карашта булуы, хезмәткә хөрмәт белән каравы, җәмгыятьтә һәм кешенең тормышында гаиләнең мөһим роль уйнавын аңлавы, гаиләдәге мөнәсәбәтләрне, туганлык хисләрен хөрмәт итүе</a:t>
            </a:r>
            <a:r>
              <a:rPr lang="tt-RU" sz="3800" dirty="0" smtClean="0">
                <a:latin typeface="Times New Roman"/>
                <a:ea typeface="Calibri"/>
                <a:cs typeface="Times New Roman"/>
              </a:rPr>
              <a:t>.</a:t>
            </a:r>
            <a:endParaRPr lang="ru-RU" sz="3800" dirty="0" smtClean="0">
              <a:latin typeface="Calibri"/>
              <a:ea typeface="Calibri"/>
              <a:cs typeface="Times New Roman"/>
            </a:endParaRPr>
          </a:p>
          <a:p>
            <a:pPr algn="just">
              <a:lnSpc>
                <a:spcPct val="115000"/>
              </a:lnSpc>
              <a:spcAft>
                <a:spcPts val="0"/>
              </a:spcAft>
            </a:pPr>
            <a:r>
              <a:rPr lang="tt-RU" sz="3800" dirty="0" smtClean="0">
                <a:latin typeface="Times New Roman"/>
                <a:ea typeface="Calibri"/>
                <a:cs typeface="Times New Roman"/>
              </a:rPr>
              <a:t>4. </a:t>
            </a:r>
            <a:r>
              <a:rPr lang="tt-RU" sz="4000" dirty="0" smtClean="0">
                <a:latin typeface="Times New Roman"/>
                <a:ea typeface="Calibri"/>
                <a:cs typeface="Times New Roman"/>
              </a:rPr>
              <a:t>Сәламәт тормыш алып баруы, яшәешнең иминлеген тәэмин итүе.</a:t>
            </a:r>
            <a:endParaRPr lang="ru-RU" sz="4000" dirty="0" smtClean="0">
              <a:latin typeface="Calibri"/>
              <a:ea typeface="Calibri"/>
              <a:cs typeface="Times New Roman"/>
            </a:endParaRPr>
          </a:p>
          <a:p>
            <a:pPr algn="just">
              <a:lnSpc>
                <a:spcPct val="115000"/>
              </a:lnSpc>
              <a:spcAft>
                <a:spcPts val="0"/>
              </a:spcAft>
            </a:pPr>
            <a:r>
              <a:rPr lang="tt-RU" sz="4000" dirty="0" smtClean="0">
                <a:latin typeface="Times New Roman"/>
                <a:ea typeface="Calibri"/>
                <a:cs typeface="Times New Roman"/>
              </a:rPr>
              <a:t>5. Башка кешеләр белән аралаша, уртак тел таба алуы.</a:t>
            </a:r>
            <a:endParaRPr lang="ru-RU" sz="4000" dirty="0" smtClean="0">
              <a:latin typeface="Calibri"/>
              <a:ea typeface="Calibri"/>
              <a:cs typeface="Times New Roman"/>
            </a:endParaRPr>
          </a:p>
          <a:p>
            <a:pPr algn="just">
              <a:lnSpc>
                <a:spcPct val="115000"/>
              </a:lnSpc>
              <a:spcAft>
                <a:spcPts val="0"/>
              </a:spcAft>
            </a:pPr>
            <a:r>
              <a:rPr lang="tt-RU" sz="4000" dirty="0" smtClean="0">
                <a:latin typeface="Times New Roman"/>
                <a:ea typeface="Calibri"/>
                <a:cs typeface="Times New Roman"/>
              </a:rPr>
              <a:t>6. Иҗтимагый тормышта актив катнашуы һ.б.</a:t>
            </a:r>
            <a:endParaRPr lang="ru-RU" sz="4000" dirty="0" smtClean="0">
              <a:latin typeface="Calibri"/>
              <a:ea typeface="Calibri"/>
              <a:cs typeface="Times New Roman"/>
            </a:endParaRPr>
          </a:p>
          <a:p>
            <a:pPr marL="0" indent="0" algn="just">
              <a:buNone/>
            </a:pPr>
            <a:endParaRPr lang="ru-RU" sz="2800"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1002440"/>
          </a:xfrm>
        </p:spPr>
        <p:txBody>
          <a:bodyPr>
            <a:normAutofit/>
          </a:bodyPr>
          <a:lstStyle/>
          <a:p>
            <a:r>
              <a:rPr lang="tt-RU" sz="3600" dirty="0" smtClean="0">
                <a:latin typeface="Times New Roman" pitchFamily="18" charset="0"/>
                <a:cs typeface="Times New Roman" pitchFamily="18" charset="0"/>
              </a:rPr>
              <a:t>Шәхескә кагылышлы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2269863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268760"/>
            <a:ext cx="7408333" cy="4857403"/>
          </a:xfrm>
        </p:spPr>
        <p:txBody>
          <a:bodyPr>
            <a:normAutofit fontScale="92500" lnSpcReduction="20000"/>
          </a:bodyPr>
          <a:lstStyle/>
          <a:p>
            <a:pPr lvl="0" algn="just"/>
            <a:r>
              <a:rPr lang="tt-RU" dirty="0" smtClean="0">
                <a:latin typeface="Times New Roman" pitchFamily="18" charset="0"/>
                <a:cs typeface="Times New Roman" pitchFamily="18" charset="0"/>
              </a:rPr>
              <a:t> </a:t>
            </a:r>
            <a:r>
              <a:rPr lang="tt-RU" dirty="0">
                <a:latin typeface="Times New Roman" pitchFamily="18" charset="0"/>
                <a:cs typeface="Times New Roman" pitchFamily="18" charset="0"/>
              </a:rPr>
              <a:t>Мөстәкыйль рәвештә белем алуның максатын билгеләү, укуда һәм танып-белү эшчәнлегендә яңа бурычлар куя белү, танып-белү эшчәнлеген үстерүнең әһәмиятен күрсәтә алу. Укучы өйрәнәчәк:</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агымдагы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киләчәктәге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нәтиҗәләрен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анализларга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планлаштырырга</a:t>
            </a:r>
            <a:r>
              <a:rPr lang="ru-RU" dirty="0">
                <a:latin typeface="Times New Roman" pitchFamily="18" charset="0"/>
                <a:cs typeface="Times New Roman" pitchFamily="18" charset="0"/>
              </a:rPr>
              <a:t>;</a:t>
            </a:r>
          </a:p>
          <a:p>
            <a:pPr algn="just"/>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үзенең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проблемаларын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билгели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проблеманы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ачыклый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алырга</a:t>
            </a:r>
            <a:r>
              <a:rPr lang="ru-RU" dirty="0">
                <a:latin typeface="Times New Roman" pitchFamily="18" charset="0"/>
                <a:cs typeface="Times New Roman" pitchFamily="18" charset="0"/>
              </a:rPr>
              <a:t>;</a:t>
            </a:r>
          </a:p>
          <a:p>
            <a:pPr algn="just"/>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проблеманы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хәл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итүнең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төрле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юлларын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билгели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алырга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гипотезаны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формалаштырырга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соңгы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нәтиҗәләрне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күрә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фаразлый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белергә</a:t>
            </a:r>
            <a:r>
              <a:rPr lang="ru-RU" dirty="0">
                <a:latin typeface="Times New Roman" pitchFamily="18" charset="0"/>
                <a:cs typeface="Times New Roman" pitchFamily="18" charset="0"/>
              </a:rPr>
              <a:t>;</a:t>
            </a:r>
          </a:p>
          <a:p>
            <a:pPr algn="just"/>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проблеманы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хәл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итү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өчен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мөмкинлекләрдән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чыгып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максатны</a:t>
            </a:r>
            <a:r>
              <a:rPr lang="ru-RU" dirty="0">
                <a:latin typeface="Times New Roman" pitchFamily="18" charset="0"/>
                <a:cs typeface="Times New Roman" pitchFamily="18" charset="0"/>
              </a:rPr>
              <a:t> куя </a:t>
            </a:r>
            <a:r>
              <a:rPr lang="ru-RU" dirty="0" err="1">
                <a:latin typeface="Times New Roman" pitchFamily="18" charset="0"/>
                <a:cs typeface="Times New Roman" pitchFamily="18" charset="0"/>
              </a:rPr>
              <a:t>белергә</a:t>
            </a:r>
            <a:r>
              <a:rPr lang="ru-RU" dirty="0">
                <a:latin typeface="Times New Roman" pitchFamily="18" charset="0"/>
                <a:cs typeface="Times New Roman" pitchFamily="18" charset="0"/>
              </a:rPr>
              <a:t>;</a:t>
            </a:r>
          </a:p>
          <a:p>
            <a:pPr algn="just"/>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максаттан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чыгып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бурычларын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формалаштыра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алырга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һ.б</a:t>
            </a:r>
            <a:r>
              <a:rPr lang="ru-RU" dirty="0">
                <a:latin typeface="Times New Roman" pitchFamily="18" charset="0"/>
                <a:cs typeface="Times New Roman" pitchFamily="18" charset="0"/>
              </a:rPr>
              <a:t>.</a:t>
            </a:r>
          </a:p>
          <a:p>
            <a:pPr algn="just"/>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858424"/>
          </a:xfrm>
        </p:spPr>
        <p:txBody>
          <a:bodyPr>
            <a:normAutofit/>
          </a:bodyPr>
          <a:lstStyle/>
          <a:p>
            <a:r>
              <a:rPr lang="tt-RU" sz="3600" dirty="0" smtClean="0">
                <a:latin typeface="Times New Roman" pitchFamily="18" charset="0"/>
                <a:cs typeface="Times New Roman" pitchFamily="18" charset="0"/>
              </a:rPr>
              <a:t>Регулятив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064298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268760"/>
            <a:ext cx="7408333" cy="4857403"/>
          </a:xfrm>
        </p:spPr>
        <p:txBody>
          <a:bodyPr>
            <a:normAutofit/>
          </a:bodyPr>
          <a:lstStyle/>
          <a:p>
            <a:pPr algn="just"/>
            <a:r>
              <a:rPr lang="ru-RU" sz="2600" dirty="0">
                <a:latin typeface="Times New Roman" pitchFamily="18" charset="0"/>
                <a:cs typeface="Times New Roman" pitchFamily="18" charset="0"/>
              </a:rPr>
              <a:t>2.	</a:t>
            </a:r>
            <a:r>
              <a:rPr lang="ru-RU" sz="2000" dirty="0" err="1">
                <a:latin typeface="Times New Roman" pitchFamily="18" charset="0"/>
                <a:cs typeface="Times New Roman" pitchFamily="18" charset="0"/>
              </a:rPr>
              <a:t>Мөстәкыйль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рәвештә</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максатка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ирешүнең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юлларын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планлаштыра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шул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исәптән</a:t>
            </a:r>
            <a:r>
              <a:rPr lang="ru-RU" sz="2000" dirty="0">
                <a:latin typeface="Times New Roman" pitchFamily="18" charset="0"/>
                <a:cs typeface="Times New Roman" pitchFamily="18" charset="0"/>
              </a:rPr>
              <a:t> альтернатив </a:t>
            </a:r>
            <a:r>
              <a:rPr lang="ru-RU" sz="2000" dirty="0" err="1">
                <a:latin typeface="Times New Roman" pitchFamily="18" charset="0"/>
                <a:cs typeface="Times New Roman" pitchFamily="18" charset="0"/>
              </a:rPr>
              <a:t>юлларны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белү</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Уку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һәм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танып-белү</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мәсьәләләрен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чишүнең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нәтиҗәле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ысулларын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аңлы</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рәвештә</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сайлап</a:t>
            </a:r>
            <a:r>
              <a:rPr lang="ru-RU" sz="2000" dirty="0">
                <a:latin typeface="Times New Roman" pitchFamily="18" charset="0"/>
                <a:cs typeface="Times New Roman" pitchFamily="18" charset="0"/>
              </a:rPr>
              <a:t> ала </a:t>
            </a:r>
            <a:r>
              <a:rPr lang="ru-RU" sz="2000" dirty="0" err="1">
                <a:latin typeface="Times New Roman" pitchFamily="18" charset="0"/>
                <a:cs typeface="Times New Roman" pitchFamily="18" charset="0"/>
              </a:rPr>
              <a:t>белү.Укучы</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өйрәнәчәк</a:t>
            </a:r>
            <a:r>
              <a:rPr lang="ru-RU" sz="2000" dirty="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lgn="just"/>
            <a:r>
              <a:rPr lang="ru-RU" sz="2000" dirty="0" err="1" smtClean="0">
                <a:latin typeface="Times New Roman" pitchFamily="18" charset="0"/>
                <a:cs typeface="Times New Roman" pitchFamily="18" charset="0"/>
              </a:rPr>
              <a:t>уку</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һәм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танып-белү</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мәсьәләләреннән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чыгып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эш</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гамәлләрен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билгели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алырга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эшләүнең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алгоритмын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төзи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белергә</a:t>
            </a:r>
            <a:r>
              <a:rPr lang="ru-RU" sz="2000" dirty="0">
                <a:latin typeface="Times New Roman" pitchFamily="18" charset="0"/>
                <a:cs typeface="Times New Roman" pitchFamily="18" charset="0"/>
              </a:rPr>
              <a:t>;</a:t>
            </a:r>
          </a:p>
          <a:p>
            <a:pPr algn="just"/>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уку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һәм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танып-белү</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мәсьәләләрен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чишүнең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нәтиҗәле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ысулларын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сайлап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алырга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һәм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аларны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дәлилли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белергә</a:t>
            </a:r>
            <a:r>
              <a:rPr lang="ru-RU" sz="2000" dirty="0">
                <a:latin typeface="Times New Roman" pitchFamily="18" charset="0"/>
                <a:cs typeface="Times New Roman" pitchFamily="18" charset="0"/>
              </a:rPr>
              <a:t>;</a:t>
            </a:r>
          </a:p>
          <a:p>
            <a:pPr algn="just"/>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уку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һәм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танып-белү</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мәсьәләләрен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чишү</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шартларын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шул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исәптән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тәкъдим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ителгән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вариантлардан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билгели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белергә</a:t>
            </a:r>
            <a:r>
              <a:rPr lang="ru-RU" sz="2000" dirty="0">
                <a:latin typeface="Times New Roman" pitchFamily="18" charset="0"/>
                <a:cs typeface="Times New Roman" pitchFamily="18" charset="0"/>
              </a:rPr>
              <a:t> яки </a:t>
            </a:r>
            <a:r>
              <a:rPr lang="ru-RU" sz="2000" dirty="0" err="1">
                <a:latin typeface="Times New Roman" pitchFamily="18" charset="0"/>
                <a:cs typeface="Times New Roman" pitchFamily="18" charset="0"/>
              </a:rPr>
              <a:t>сайлап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алырга</a:t>
            </a:r>
            <a:r>
              <a:rPr lang="ru-RU" sz="2000" dirty="0">
                <a:latin typeface="Times New Roman" pitchFamily="18" charset="0"/>
                <a:cs typeface="Times New Roman" pitchFamily="18" charset="0"/>
              </a:rPr>
              <a:t>;</a:t>
            </a:r>
          </a:p>
          <a:p>
            <a:pPr algn="just"/>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киләчәккә</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тормыш</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өчен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кирәкле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планнар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төзи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белергә</a:t>
            </a:r>
            <a:r>
              <a:rPr lang="ru-RU" sz="2000" dirty="0">
                <a:latin typeface="Times New Roman" pitchFamily="18" charset="0"/>
                <a:cs typeface="Times New Roman" pitchFamily="18" charset="0"/>
              </a:rPr>
              <a:t>;</a:t>
            </a:r>
          </a:p>
          <a:p>
            <a:pPr marL="0" indent="0" algn="just">
              <a:buNone/>
            </a:pPr>
            <a:endParaRPr lang="ru-RU" sz="2000"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930432"/>
          </a:xfrm>
        </p:spPr>
        <p:txBody>
          <a:bodyPr>
            <a:normAutofit/>
          </a:bodyPr>
          <a:lstStyle/>
          <a:p>
            <a:r>
              <a:rPr lang="tt-RU" sz="3600" dirty="0">
                <a:latin typeface="Times New Roman" pitchFamily="18" charset="0"/>
                <a:cs typeface="Times New Roman" pitchFamily="18" charset="0"/>
              </a:rPr>
              <a:t>Регулятив УУГ</a:t>
            </a:r>
            <a:endParaRPr lang="ru-RU" sz="3600" dirty="0"/>
          </a:p>
        </p:txBody>
      </p:sp>
    </p:spTree>
    <p:extLst>
      <p:ext uri="{BB962C8B-B14F-4D97-AF65-F5344CB8AC3E}">
        <p14:creationId xmlns:p14="http://schemas.microsoft.com/office/powerpoint/2010/main" val="4262866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268760"/>
            <a:ext cx="7408333" cy="4857403"/>
          </a:xfrm>
        </p:spPr>
        <p:txBody>
          <a:bodyPr/>
          <a:lstStyle/>
          <a:p>
            <a:pPr algn="just"/>
            <a:r>
              <a:rPr lang="tt-RU" dirty="0">
                <a:latin typeface="Times New Roman" pitchFamily="18" charset="0"/>
                <a:cs typeface="Times New Roman" pitchFamily="18" charset="0"/>
              </a:rPr>
              <a:t> •	максатны һәм бурычларны тормышка ашыру өчен мөстәкыйль яки тәкъдим ителгән вариантлардан чыганакларны табарга;</a:t>
            </a:r>
          </a:p>
          <a:p>
            <a:pPr algn="just"/>
            <a:r>
              <a:rPr lang="tt-RU" dirty="0">
                <a:latin typeface="Times New Roman" pitchFamily="18" charset="0"/>
                <a:cs typeface="Times New Roman" pitchFamily="18" charset="0"/>
              </a:rPr>
              <a:t>•	мәсьәләләрне (проблеманы) (проект эшләү, эзләнүләр үткәрү) хәл итүнең планын төзи белергә;</a:t>
            </a:r>
          </a:p>
          <a:p>
            <a:pPr algn="just"/>
            <a:r>
              <a:rPr lang="tt-RU" dirty="0">
                <a:latin typeface="Times New Roman" pitchFamily="18" charset="0"/>
                <a:cs typeface="Times New Roman" pitchFamily="18" charset="0"/>
              </a:rPr>
              <a:t>•	уку һәм танып-белү мәсьәләләрен чишкәндә килеп туган кыенлыкларны ачыклый һәм аннан чыгу юлларын таба белергә;</a:t>
            </a:r>
          </a:p>
          <a:p>
            <a:pPr algn="just"/>
            <a:r>
              <a:rPr lang="tt-RU" dirty="0">
                <a:latin typeface="Times New Roman" pitchFamily="18" charset="0"/>
                <a:cs typeface="Times New Roman" pitchFamily="18" charset="0"/>
              </a:rPr>
              <a:t>•	үз тәҗрибәңне сурәтли (яза) белергә;</a:t>
            </a:r>
          </a:p>
          <a:p>
            <a:pPr algn="just"/>
            <a:r>
              <a:rPr lang="tt-RU" dirty="0">
                <a:latin typeface="Times New Roman" pitchFamily="18" charset="0"/>
                <a:cs typeface="Times New Roman" pitchFamily="18" charset="0"/>
              </a:rPr>
              <a:t>•	үзеңнең белем алу эшчәнлеген планлаштыра ала һәм төзәтмәләр кертә белергә.</a:t>
            </a:r>
          </a:p>
          <a:p>
            <a:pPr algn="just"/>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1074448"/>
          </a:xfrm>
        </p:spPr>
        <p:txBody>
          <a:bodyPr>
            <a:normAutofit/>
          </a:bodyPr>
          <a:lstStyle/>
          <a:p>
            <a:r>
              <a:rPr lang="tt-RU" sz="3600" dirty="0" smtClean="0">
                <a:latin typeface="Times New Roman" pitchFamily="18" charset="0"/>
                <a:cs typeface="Times New Roman" pitchFamily="18" charset="0"/>
              </a:rPr>
              <a:t>Регулятив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525481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268760"/>
            <a:ext cx="7408333" cy="4857403"/>
          </a:xfrm>
        </p:spPr>
        <p:txBody>
          <a:bodyPr>
            <a:normAutofit fontScale="92500" lnSpcReduction="10000"/>
          </a:bodyPr>
          <a:lstStyle/>
          <a:p>
            <a:pPr algn="just"/>
            <a:r>
              <a:rPr lang="tt-RU" dirty="0" smtClean="0">
                <a:latin typeface="Times New Roman" pitchFamily="18" charset="0"/>
                <a:cs typeface="Times New Roman" pitchFamily="18" charset="0"/>
              </a:rPr>
              <a:t> </a:t>
            </a:r>
            <a:r>
              <a:rPr lang="ru-RU" dirty="0">
                <a:latin typeface="Times New Roman" pitchFamily="18" charset="0"/>
                <a:cs typeface="Times New Roman" pitchFamily="18" charset="0"/>
              </a:rPr>
              <a:t>3.	</a:t>
            </a:r>
            <a:r>
              <a:rPr lang="ru-RU" dirty="0" err="1">
                <a:latin typeface="Times New Roman" pitchFamily="18" charset="0"/>
                <a:cs typeface="Times New Roman" pitchFamily="18" charset="0"/>
              </a:rPr>
              <a:t>Планлаштырган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нәтиҗәләр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үзеңнең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эш</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гамәлләрең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арасындагы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бәйләнешне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билгели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Эш</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барышында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эшчәнлегеңне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контрольдә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тота</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алу.Төзәтмәләр</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кертә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алу.Укучы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өйрәнәчәк</a:t>
            </a:r>
            <a:r>
              <a:rPr lang="ru-RU" dirty="0" smtClean="0">
                <a:latin typeface="Times New Roman" pitchFamily="18" charset="0"/>
                <a:cs typeface="Times New Roman" pitchFamily="18" charset="0"/>
              </a:rPr>
              <a:t>:</a:t>
            </a:r>
          </a:p>
          <a:p>
            <a:pPr algn="just"/>
            <a:r>
              <a:rPr lang="ru-RU" dirty="0">
                <a:latin typeface="Times New Roman" pitchFamily="18" charset="0"/>
                <a:cs typeface="Times New Roman" pitchFamily="18" charset="0"/>
              </a:rPr>
              <a:t>•	педагог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яшьтәшләре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берлектә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планлаштырылган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нәтиҗәләрне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эшчәнлеген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бәяләү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критерийларын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билгеләргә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аларны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системалаштырырга</a:t>
            </a:r>
            <a:r>
              <a:rPr lang="ru-RU" dirty="0">
                <a:latin typeface="Times New Roman" pitchFamily="18" charset="0"/>
                <a:cs typeface="Times New Roman" pitchFamily="18" charset="0"/>
              </a:rPr>
              <a:t>;</a:t>
            </a:r>
          </a:p>
          <a:p>
            <a:pPr algn="just"/>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тәкъдим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ителгән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таләпләр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кысаларында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эшчәнлеген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бәяләү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өчен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инструментарийлар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сайлап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алырга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эшчәнлеген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контрольдә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тотарга</a:t>
            </a:r>
            <a:r>
              <a:rPr lang="ru-RU" dirty="0">
                <a:latin typeface="Times New Roman" pitchFamily="18" charset="0"/>
                <a:cs typeface="Times New Roman" pitchFamily="18" charset="0"/>
              </a:rPr>
              <a:t>;</a:t>
            </a:r>
          </a:p>
          <a:p>
            <a:pPr algn="just"/>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планлаштырылган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нәтиҗәләргә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ирешүнең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уңышлы</a:t>
            </a:r>
            <a:r>
              <a:rPr lang="ru-RU" dirty="0">
                <a:latin typeface="Times New Roman" pitchFamily="18" charset="0"/>
                <a:cs typeface="Times New Roman" pitchFamily="18" charset="0"/>
              </a:rPr>
              <a:t> яки </a:t>
            </a:r>
            <a:r>
              <a:rPr lang="ru-RU" dirty="0" err="1">
                <a:latin typeface="Times New Roman" pitchFamily="18" charset="0"/>
                <a:cs typeface="Times New Roman" pitchFamily="18" charset="0"/>
              </a:rPr>
              <a:t>уңышсыз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якларының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сәбәпләрен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дәлилләп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эшчәнлеген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бәяләргә</a:t>
            </a:r>
            <a:r>
              <a:rPr lang="ru-RU" dirty="0">
                <a:latin typeface="Times New Roman" pitchFamily="18" charset="0"/>
                <a:cs typeface="Times New Roman" pitchFamily="18" charset="0"/>
              </a:rPr>
              <a:t>;</a:t>
            </a:r>
          </a:p>
          <a:p>
            <a:pPr algn="just"/>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1074448"/>
          </a:xfrm>
        </p:spPr>
        <p:txBody>
          <a:bodyPr>
            <a:normAutofit/>
          </a:bodyPr>
          <a:lstStyle/>
          <a:p>
            <a:r>
              <a:rPr lang="tt-RU" sz="3600" dirty="0" smtClean="0">
                <a:latin typeface="Times New Roman" pitchFamily="18" charset="0"/>
                <a:cs typeface="Times New Roman" pitchFamily="18" charset="0"/>
              </a:rPr>
              <a:t>Регулятив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525481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268760"/>
            <a:ext cx="7408333" cy="4857403"/>
          </a:xfrm>
        </p:spPr>
        <p:txBody>
          <a:bodyPr/>
          <a:lstStyle/>
          <a:p>
            <a:pPr algn="just"/>
            <a:r>
              <a:rPr lang="tt-RU" dirty="0">
                <a:latin typeface="Times New Roman" pitchFamily="18" charset="0"/>
                <a:cs typeface="Times New Roman" pitchFamily="18" charset="0"/>
              </a:rPr>
              <a:t> •	планлаштырылган нәтиҗәләргә ирешә алмаганда яки үзгәрешләр килеп туганда уку мәсьәләсен чишү өчен кирәкле чыганакларны таба белергә;</a:t>
            </a:r>
          </a:p>
          <a:p>
            <a:pPr algn="just"/>
            <a:r>
              <a:rPr lang="tt-RU" dirty="0">
                <a:latin typeface="Times New Roman" pitchFamily="18" charset="0"/>
                <a:cs typeface="Times New Roman" pitchFamily="18" charset="0"/>
              </a:rPr>
              <a:t>•	үз планың белән эшләгәндә кирәкле нәтиҗәне (продуктны) алу өчен, ситуациядән чыгып, агымдагы эшчәнлегенә төзәтмәләр кертергә;</a:t>
            </a:r>
          </a:p>
          <a:p>
            <a:pPr algn="just"/>
            <a:r>
              <a:rPr lang="tt-RU" dirty="0">
                <a:latin typeface="Times New Roman" pitchFamily="18" charset="0"/>
                <a:cs typeface="Times New Roman" pitchFamily="18" charset="0"/>
              </a:rPr>
              <a:t>•	куелган максат белән эш гамәлләрен чагыштырырга, дөреслеген тикшерергә, кирәк булса, ялгышларны мөстәкыйль төзәтергә.</a:t>
            </a:r>
          </a:p>
          <a:p>
            <a:pPr algn="just"/>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1074448"/>
          </a:xfrm>
        </p:spPr>
        <p:txBody>
          <a:bodyPr>
            <a:normAutofit/>
          </a:bodyPr>
          <a:lstStyle/>
          <a:p>
            <a:r>
              <a:rPr lang="tt-RU" sz="3600" dirty="0" smtClean="0">
                <a:latin typeface="Times New Roman" pitchFamily="18" charset="0"/>
                <a:cs typeface="Times New Roman" pitchFamily="18" charset="0"/>
              </a:rPr>
              <a:t>Регулятив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1922412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268760"/>
            <a:ext cx="7408333" cy="4857403"/>
          </a:xfrm>
        </p:spPr>
        <p:txBody>
          <a:bodyPr>
            <a:normAutofit lnSpcReduction="10000"/>
          </a:bodyPr>
          <a:lstStyle/>
          <a:p>
            <a:pPr algn="just"/>
            <a:r>
              <a:rPr lang="tt-RU" dirty="0">
                <a:latin typeface="Times New Roman" pitchFamily="18" charset="0"/>
                <a:cs typeface="Times New Roman" pitchFamily="18" charset="0"/>
              </a:rPr>
              <a:t> 4.	Уку мәсьәләсен чишүнең дөреслеген бәяли белү. Укучы өйрәнәчәк</a:t>
            </a:r>
            <a:r>
              <a:rPr lang="tt-RU" dirty="0" smtClean="0">
                <a:latin typeface="Times New Roman" pitchFamily="18" charset="0"/>
                <a:cs typeface="Times New Roman" pitchFamily="18" charset="0"/>
              </a:rPr>
              <a:t>:</a:t>
            </a:r>
          </a:p>
          <a:p>
            <a:pPr algn="just"/>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мәсьәләсен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дөрес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чишүнең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критерийларын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билгели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алырга</a:t>
            </a:r>
            <a:r>
              <a:rPr lang="ru-RU" dirty="0">
                <a:latin typeface="Times New Roman" pitchFamily="18" charset="0"/>
                <a:cs typeface="Times New Roman" pitchFamily="18" charset="0"/>
              </a:rPr>
              <a:t>;</a:t>
            </a:r>
          </a:p>
          <a:p>
            <a:pPr algn="just"/>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мәсьәләсен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чишүдә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кулланылган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инструментарийларны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дәлилләргә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анализ </a:t>
            </a:r>
            <a:r>
              <a:rPr lang="ru-RU" dirty="0" err="1">
                <a:latin typeface="Times New Roman" pitchFamily="18" charset="0"/>
                <a:cs typeface="Times New Roman" pitchFamily="18" charset="0"/>
              </a:rPr>
              <a:t>ясый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алырга</a:t>
            </a:r>
            <a:r>
              <a:rPr lang="ru-RU" dirty="0">
                <a:latin typeface="Times New Roman" pitchFamily="18" charset="0"/>
                <a:cs typeface="Times New Roman" pitchFamily="18" charset="0"/>
              </a:rPr>
              <a:t>;</a:t>
            </a:r>
          </a:p>
          <a:p>
            <a:pPr algn="just"/>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бәяләү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үзбәя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критерийларын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иркен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рәвештә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куллана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белергә</a:t>
            </a:r>
            <a:r>
              <a:rPr lang="ru-RU" dirty="0">
                <a:latin typeface="Times New Roman" pitchFamily="18" charset="0"/>
                <a:cs typeface="Times New Roman" pitchFamily="18" charset="0"/>
              </a:rPr>
              <a:t>;</a:t>
            </a:r>
          </a:p>
          <a:p>
            <a:pPr algn="just"/>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максаттан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чыгып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критерийлар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нигезендә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эшнең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нтиҗәсен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продуктын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бәяли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белергә</a:t>
            </a:r>
            <a:r>
              <a:rPr lang="ru-RU" dirty="0">
                <a:latin typeface="Times New Roman" pitchFamily="18" charset="0"/>
                <a:cs typeface="Times New Roman" pitchFamily="18" charset="0"/>
              </a:rPr>
              <a:t>;</a:t>
            </a:r>
          </a:p>
          <a:p>
            <a:pPr algn="just"/>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ирешелгән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нәтиҗәләренең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динамикасын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анализлый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терки </a:t>
            </a:r>
            <a:r>
              <a:rPr lang="ru-RU" dirty="0" err="1">
                <a:latin typeface="Times New Roman" pitchFamily="18" charset="0"/>
                <a:cs typeface="Times New Roman" pitchFamily="18" charset="0"/>
              </a:rPr>
              <a:t>алырга</a:t>
            </a:r>
            <a:r>
              <a:rPr lang="ru-RU" dirty="0">
                <a:latin typeface="Times New Roman" pitchFamily="18" charset="0"/>
                <a:cs typeface="Times New Roman" pitchFamily="18" charset="0"/>
              </a:rPr>
              <a:t>;</a:t>
            </a:r>
          </a:p>
          <a:p>
            <a:pPr algn="just"/>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1074448"/>
          </a:xfrm>
        </p:spPr>
        <p:txBody>
          <a:bodyPr>
            <a:normAutofit/>
          </a:bodyPr>
          <a:lstStyle/>
          <a:p>
            <a:r>
              <a:rPr lang="tt-RU" sz="3600" dirty="0" smtClean="0">
                <a:latin typeface="Times New Roman" pitchFamily="18" charset="0"/>
                <a:cs typeface="Times New Roman" pitchFamily="18" charset="0"/>
              </a:rPr>
              <a:t>Регулятив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080685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340768"/>
            <a:ext cx="7408333" cy="4785395"/>
          </a:xfrm>
        </p:spPr>
        <p:txBody>
          <a:bodyPr>
            <a:normAutofit fontScale="92500" lnSpcReduction="10000"/>
          </a:bodyPr>
          <a:lstStyle/>
          <a:p>
            <a:pPr marL="0" indent="0" algn="just">
              <a:buNone/>
            </a:pPr>
            <a:endParaRPr lang="ru-RU" dirty="0" smtClean="0">
              <a:latin typeface="Times New Roman" pitchFamily="18" charset="0"/>
              <a:cs typeface="Times New Roman" pitchFamily="18" charset="0"/>
            </a:endParaRPr>
          </a:p>
          <a:p>
            <a:r>
              <a:rPr lang="ru-RU" dirty="0" err="1">
                <a:latin typeface="Times New Roman" pitchFamily="18" charset="0"/>
                <a:cs typeface="Times New Roman" pitchFamily="18" charset="0"/>
              </a:rPr>
              <a:t>Эш</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программасы</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мәгариф</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оешмасының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укытучының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бирү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эшчәнлеген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тасвирлый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мөһим</a:t>
            </a:r>
            <a:r>
              <a:rPr lang="ru-RU" dirty="0">
                <a:latin typeface="Times New Roman" pitchFamily="18" charset="0"/>
                <a:cs typeface="Times New Roman" pitchFamily="18" charset="0"/>
              </a:rPr>
              <a:t> норматив-методик документы. </a:t>
            </a:r>
            <a:r>
              <a:rPr lang="ru-RU" dirty="0" err="1">
                <a:latin typeface="Times New Roman" pitchFamily="18" charset="0"/>
                <a:cs typeface="Times New Roman" pitchFamily="18" charset="0"/>
              </a:rPr>
              <a:t>Эш</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программасы</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мәгариф</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оешмасында</a:t>
            </a:r>
            <a:r>
              <a:rPr lang="ru-RU" dirty="0">
                <a:latin typeface="Times New Roman" pitchFamily="18" charset="0"/>
                <a:cs typeface="Times New Roman" pitchFamily="18" charset="0"/>
              </a:rPr>
              <a:t> кабул </a:t>
            </a:r>
            <a:r>
              <a:rPr lang="ru-RU" dirty="0" err="1">
                <a:latin typeface="Times New Roman" pitchFamily="18" charset="0"/>
                <a:cs typeface="Times New Roman" pitchFamily="18" charset="0"/>
              </a:rPr>
              <a:t>ителгән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башлангыч</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урта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программаларындагы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компонентларның</a:t>
            </a:r>
            <a:r>
              <a:rPr lang="ru-RU" dirty="0">
                <a:latin typeface="Times New Roman" pitchFamily="18" charset="0"/>
                <a:cs typeface="Times New Roman" pitchFamily="18" charset="0"/>
              </a:rPr>
              <a:t> берсе</a:t>
            </a:r>
            <a:r>
              <a:rPr lang="ru-RU" dirty="0" smtClean="0">
                <a:latin typeface="Times New Roman" pitchFamily="18" charset="0"/>
                <a:cs typeface="Times New Roman" pitchFamily="18" charset="0"/>
              </a:rPr>
              <a:t>.</a:t>
            </a:r>
          </a:p>
          <a:p>
            <a:r>
              <a:rPr lang="ru-RU" dirty="0" err="1">
                <a:latin typeface="Times New Roman" pitchFamily="18" charset="0"/>
                <a:cs typeface="Times New Roman" pitchFamily="18" charset="0"/>
              </a:rPr>
              <a:t>Эш</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программасы</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укыту</a:t>
            </a:r>
            <a:r>
              <a:rPr lang="ru-RU" dirty="0">
                <a:latin typeface="Times New Roman" pitchFamily="18" charset="0"/>
                <a:cs typeface="Times New Roman" pitchFamily="18" charset="0"/>
              </a:rPr>
              <a:t>-методик </a:t>
            </a:r>
            <a:r>
              <a:rPr lang="ru-RU" dirty="0" err="1">
                <a:latin typeface="Times New Roman" pitchFamily="18" charset="0"/>
                <a:cs typeface="Times New Roman" pitchFamily="18" charset="0"/>
              </a:rPr>
              <a:t>документлар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җыелмасы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аңлатма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язуы</a:t>
            </a:r>
            <a:r>
              <a:rPr lang="ru-RU" dirty="0">
                <a:latin typeface="Times New Roman" pitchFamily="18" charset="0"/>
                <a:cs typeface="Times New Roman" pitchFamily="18" charset="0"/>
              </a:rPr>
              <a:t>, календарь-тематик план, </a:t>
            </a:r>
            <a:r>
              <a:rPr lang="ru-RU" dirty="0" err="1">
                <a:latin typeface="Times New Roman" pitchFamily="18" charset="0"/>
                <a:cs typeface="Times New Roman" pitchFamily="18" charset="0"/>
              </a:rPr>
              <a:t>белем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бирүнең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планлаштырылган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нәтиҗәләре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нәтиҗәләргә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ирешү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юллары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формалары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дәрес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формалары</a:t>
            </a:r>
            <a:r>
              <a:rPr lang="ru-RU" dirty="0">
                <a:latin typeface="Times New Roman" pitchFamily="18" charset="0"/>
                <a:cs typeface="Times New Roman" pitchFamily="18" charset="0"/>
              </a:rPr>
              <a:t> (теоретик, практик </a:t>
            </a:r>
            <a:r>
              <a:rPr lang="ru-RU" dirty="0" err="1">
                <a:latin typeface="Times New Roman" pitchFamily="18" charset="0"/>
                <a:cs typeface="Times New Roman" pitchFamily="18" charset="0"/>
              </a:rPr>
              <a:t>дәрес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укыту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алымнары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методлары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укучылар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эшчәнлеге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төрләре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укыту</a:t>
            </a:r>
            <a:r>
              <a:rPr lang="ru-RU" dirty="0">
                <a:latin typeface="Times New Roman" pitchFamily="18" charset="0"/>
                <a:cs typeface="Times New Roman" pitchFamily="18" charset="0"/>
              </a:rPr>
              <a:t>-методика </a:t>
            </a:r>
            <a:r>
              <a:rPr lang="ru-RU" dirty="0" err="1">
                <a:latin typeface="Times New Roman" pitchFamily="18" charset="0"/>
                <a:cs typeface="Times New Roman" pitchFamily="18" charset="0"/>
              </a:rPr>
              <a:t>ресурслары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һ.б</a:t>
            </a:r>
            <a:r>
              <a:rPr lang="ru-RU" dirty="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tt-RU" sz="3600" b="1" dirty="0" smtClean="0">
                <a:latin typeface="Times New Roman" pitchFamily="18" charset="0"/>
                <a:cs typeface="Times New Roman" pitchFamily="18" charset="0"/>
              </a:rPr>
              <a:t>Эш </a:t>
            </a:r>
            <a:r>
              <a:rPr lang="tt-RU" sz="3600" b="1" dirty="0" smtClean="0">
                <a:latin typeface="Times New Roman" pitchFamily="18" charset="0"/>
                <a:cs typeface="Times New Roman" pitchFamily="18" charset="0"/>
              </a:rPr>
              <a:t>программасы</a:t>
            </a:r>
            <a:endParaRPr lang="ru-RU"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7941534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268760"/>
            <a:ext cx="7408333" cy="4857403"/>
          </a:xfrm>
        </p:spPr>
        <p:txBody>
          <a:bodyPr>
            <a:normAutofit/>
          </a:bodyPr>
          <a:lstStyle/>
          <a:p>
            <a:pPr algn="just"/>
            <a:r>
              <a:rPr lang="tt-RU" dirty="0">
                <a:latin typeface="Times New Roman" pitchFamily="18" charset="0"/>
                <a:cs typeface="Times New Roman" pitchFamily="18" charset="0"/>
              </a:rPr>
              <a:t> 5.	</a:t>
            </a:r>
            <a:r>
              <a:rPr lang="tt-RU" sz="2600" dirty="0">
                <a:latin typeface="Times New Roman" pitchFamily="18" charset="0"/>
                <a:cs typeface="Times New Roman" pitchFamily="18" charset="0"/>
              </a:rPr>
              <a:t>Үзконтроль, үзбәя күнекмәләренә ия булу, тиешле карарлар кабул итә алу. Укучы өйрәнәчәк</a:t>
            </a:r>
            <a:r>
              <a:rPr lang="tt-RU" sz="2600" dirty="0" smtClean="0">
                <a:latin typeface="Times New Roman" pitchFamily="18" charset="0"/>
                <a:cs typeface="Times New Roman" pitchFamily="18" charset="0"/>
              </a:rPr>
              <a:t>:</a:t>
            </a:r>
          </a:p>
          <a:p>
            <a:pPr algn="just"/>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үзенең</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һәм</a:t>
            </a:r>
            <a:r>
              <a:rPr lang="ru-RU" sz="2600" dirty="0">
                <a:latin typeface="Times New Roman" pitchFamily="18" charset="0"/>
                <a:cs typeface="Times New Roman" pitchFamily="18" charset="0"/>
              </a:rPr>
              <a:t> башка </a:t>
            </a:r>
            <a:r>
              <a:rPr lang="ru-RU" sz="2600" dirty="0" err="1">
                <a:latin typeface="Times New Roman" pitchFamily="18" charset="0"/>
                <a:cs typeface="Times New Roman" pitchFamily="18" charset="0"/>
              </a:rPr>
              <a:t>укучыларның</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уку</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һәм</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танып-белү</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эшчәнлеген</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күзәтергә</a:t>
            </a:r>
            <a:r>
              <a:rPr lang="ru-RU" sz="2600" dirty="0">
                <a:latin typeface="Times New Roman" pitchFamily="18" charset="0"/>
                <a:cs typeface="Times New Roman" pitchFamily="18" charset="0"/>
              </a:rPr>
              <a:t>, анализ </a:t>
            </a:r>
            <a:r>
              <a:rPr lang="ru-RU" sz="2600" dirty="0" err="1">
                <a:latin typeface="Times New Roman" pitchFamily="18" charset="0"/>
                <a:cs typeface="Times New Roman" pitchFamily="18" charset="0"/>
              </a:rPr>
              <a:t>ясарга</a:t>
            </a:r>
            <a:r>
              <a:rPr lang="ru-RU" sz="2600" dirty="0">
                <a:latin typeface="Times New Roman" pitchFamily="18" charset="0"/>
                <a:cs typeface="Times New Roman" pitchFamily="18" charset="0"/>
              </a:rPr>
              <a:t>;</a:t>
            </a:r>
          </a:p>
          <a:p>
            <a:pPr algn="just"/>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эшчәнлекнең</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нәтиҗәсен</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планлаштырылган</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нәтиҗәләр</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белән</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чагыштырырга</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һәм</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аның</a:t>
            </a:r>
            <a:r>
              <a:rPr lang="ru-RU" sz="2600" dirty="0">
                <a:latin typeface="Times New Roman" pitchFamily="18" charset="0"/>
                <a:cs typeface="Times New Roman" pitchFamily="18" charset="0"/>
              </a:rPr>
              <a:t> ни </a:t>
            </a:r>
            <a:r>
              <a:rPr lang="ru-RU" sz="2600" dirty="0" err="1">
                <a:latin typeface="Times New Roman" pitchFamily="18" charset="0"/>
                <a:cs typeface="Times New Roman" pitchFamily="18" charset="0"/>
              </a:rPr>
              <a:t>дәрәҗәдә</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куелган</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максатка</a:t>
            </a:r>
            <a:r>
              <a:rPr lang="ru-RU" sz="2600" dirty="0">
                <a:latin typeface="Times New Roman" pitchFamily="18" charset="0"/>
                <a:cs typeface="Times New Roman" pitchFamily="18" charset="0"/>
              </a:rPr>
              <a:t> туры </a:t>
            </a:r>
            <a:r>
              <a:rPr lang="ru-RU" sz="2600" dirty="0" err="1">
                <a:latin typeface="Times New Roman" pitchFamily="18" charset="0"/>
                <a:cs typeface="Times New Roman" pitchFamily="18" charset="0"/>
              </a:rPr>
              <a:t>килүен</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ачыкларга</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нәтиҗә</a:t>
            </a:r>
            <a:r>
              <a:rPr lang="ru-RU" sz="2600" dirty="0">
                <a:latin typeface="Times New Roman" pitchFamily="18" charset="0"/>
                <a:cs typeface="Times New Roman" pitchFamily="18" charset="0"/>
              </a:rPr>
              <a:t> </a:t>
            </a:r>
            <a:r>
              <a:rPr lang="ru-RU" sz="2600" dirty="0" err="1">
                <a:latin typeface="Times New Roman" pitchFamily="18" charset="0"/>
                <a:cs typeface="Times New Roman" pitchFamily="18" charset="0"/>
              </a:rPr>
              <a:t>чыгарырга</a:t>
            </a:r>
            <a:r>
              <a:rPr lang="ru-RU" sz="2600" dirty="0">
                <a:latin typeface="Times New Roman" pitchFamily="18" charset="0"/>
                <a:cs typeface="Times New Roman" pitchFamily="18" charset="0"/>
              </a:rPr>
              <a:t>;</a:t>
            </a:r>
          </a:p>
          <a:p>
            <a:pPr algn="just"/>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858424"/>
          </a:xfrm>
        </p:spPr>
        <p:txBody>
          <a:bodyPr>
            <a:normAutofit/>
          </a:bodyPr>
          <a:lstStyle/>
          <a:p>
            <a:r>
              <a:rPr lang="tt-RU" sz="3600" dirty="0" smtClean="0">
                <a:latin typeface="Times New Roman" pitchFamily="18" charset="0"/>
                <a:cs typeface="Times New Roman" pitchFamily="18" charset="0"/>
              </a:rPr>
              <a:t>Регулятив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202391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268760"/>
            <a:ext cx="7408333" cy="4857403"/>
          </a:xfrm>
        </p:spPr>
        <p:txBody>
          <a:bodyPr/>
          <a:lstStyle/>
          <a:p>
            <a:pPr algn="just">
              <a:buFont typeface="Arial" pitchFamily="34" charset="0"/>
              <a:buChar char="•"/>
            </a:pPr>
            <a:r>
              <a:rPr lang="tt-RU" dirty="0">
                <a:latin typeface="Times New Roman" pitchFamily="18" charset="0"/>
                <a:cs typeface="Times New Roman" pitchFamily="18" charset="0"/>
              </a:rPr>
              <a:t>•</a:t>
            </a:r>
            <a:r>
              <a:rPr lang="tt-RU" dirty="0" smtClean="0">
                <a:latin typeface="Times New Roman" pitchFamily="18" charset="0"/>
                <a:cs typeface="Times New Roman" pitchFamily="18" charset="0"/>
              </a:rPr>
              <a:t> </a:t>
            </a:r>
            <a:r>
              <a:rPr lang="tt-RU" dirty="0">
                <a:latin typeface="Times New Roman" pitchFamily="18" charset="0"/>
                <a:cs typeface="Times New Roman" pitchFamily="18" charset="0"/>
              </a:rPr>
              <a:t>уку ситуациясе буенча тиешле карарлар кабул итәргә һәм аның өчен җаваплы булырга;</a:t>
            </a:r>
          </a:p>
          <a:p>
            <a:pPr algn="just"/>
            <a:r>
              <a:rPr lang="tt-RU" dirty="0">
                <a:latin typeface="Times New Roman" pitchFamily="18" charset="0"/>
                <a:cs typeface="Times New Roman" pitchFamily="18" charset="0"/>
              </a:rPr>
              <a:t>•	мөстәкыйль рәвештә нәтиҗәләргә ирешүнең уңышлы яки уңышсыз якларының сәбәпләрен билгеләргә, уңышсызлыктан чыгуның юлларын табарга.</a:t>
            </a:r>
          </a:p>
          <a:p>
            <a:pPr algn="just"/>
            <a:r>
              <a:rPr lang="tt-RU" dirty="0">
                <a:latin typeface="Times New Roman" pitchFamily="18" charset="0"/>
                <a:cs typeface="Times New Roman" pitchFamily="18" charset="0"/>
              </a:rPr>
              <a:t>•	көч-куәтне эшкә туплый белүнең күрсәткече буларак, ихтыяр көчең белән идарә итәргә, фикер каршылыгы килеп чыкканда, дөрес юлны сайлау, эчке каршылыкны җиңү өчен ихтыяр көчен кулланырга.</a:t>
            </a:r>
          </a:p>
          <a:p>
            <a:pPr algn="just"/>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1074448"/>
          </a:xfrm>
        </p:spPr>
        <p:txBody>
          <a:bodyPr>
            <a:normAutofit/>
          </a:bodyPr>
          <a:lstStyle/>
          <a:p>
            <a:r>
              <a:rPr lang="tt-RU" sz="3600" dirty="0" smtClean="0">
                <a:latin typeface="Times New Roman" pitchFamily="18" charset="0"/>
                <a:cs typeface="Times New Roman" pitchFamily="18" charset="0"/>
              </a:rPr>
              <a:t>Регулятив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4012074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84784"/>
            <a:ext cx="7408333" cy="4641379"/>
          </a:xfrm>
        </p:spPr>
        <p:txBody>
          <a:bodyPr/>
          <a:lstStyle/>
          <a:p>
            <a:pPr marL="0" indent="0" algn="just">
              <a:buNone/>
            </a:pPr>
            <a:r>
              <a:rPr lang="ru-RU" dirty="0">
                <a:latin typeface="Times New Roman" pitchFamily="18" charset="0"/>
                <a:cs typeface="Times New Roman" pitchFamily="18" charset="0"/>
              </a:rPr>
              <a:t>6.	</a:t>
            </a:r>
            <a:r>
              <a:rPr lang="ru-RU" dirty="0" err="1">
                <a:latin typeface="Times New Roman" pitchFamily="18" charset="0"/>
                <a:cs typeface="Times New Roman" pitchFamily="18" charset="0"/>
              </a:rPr>
              <a:t>Өйрәнелә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объектны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хис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формасыннан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объектка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үзенчәлекләрне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аерып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күрсәтә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модельгә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әйләндерә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үзләштерелә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торган</a:t>
            </a:r>
            <a:r>
              <a:rPr lang="ru-RU" dirty="0">
                <a:latin typeface="Times New Roman" pitchFamily="18" charset="0"/>
                <a:cs typeface="Times New Roman" pitchFamily="18" charset="0"/>
              </a:rPr>
              <a:t> предмет </a:t>
            </a:r>
            <a:r>
              <a:rPr lang="ru-RU" dirty="0" err="1">
                <a:latin typeface="Times New Roman" pitchFamily="18" charset="0"/>
                <a:cs typeface="Times New Roman" pitchFamily="18" charset="0"/>
              </a:rPr>
              <a:t>өлкәсен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билгели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гомуми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закончалыкны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ачыклау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максатында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модельне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үзгәртү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Төшенчәләрне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билгели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гомумиләштерә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өйрәнү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объектларын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чагыштыру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классификацияләү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өчен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нигез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критерий </a:t>
            </a:r>
            <a:r>
              <a:rPr lang="ru-RU" dirty="0" err="1">
                <a:latin typeface="Times New Roman" pitchFamily="18" charset="0"/>
                <a:cs typeface="Times New Roman" pitchFamily="18" charset="0"/>
              </a:rPr>
              <a:t>сайлый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Нәтиҗә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чыгара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Төрле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символлар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билгеләр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схемалар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модельләр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төзү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куллану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Укучы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өйрәнәчәк</a:t>
            </a:r>
            <a:r>
              <a:rPr lang="ru-RU" dirty="0">
                <a:latin typeface="Times New Roman" pitchFamily="18" charset="0"/>
                <a:cs typeface="Times New Roman" pitchFamily="18" charset="0"/>
              </a:rPr>
              <a:t>:</a:t>
            </a:r>
          </a:p>
        </p:txBody>
      </p:sp>
      <p:sp>
        <p:nvSpPr>
          <p:cNvPr id="3" name="Заголовок 2"/>
          <p:cNvSpPr>
            <a:spLocks noGrp="1"/>
          </p:cNvSpPr>
          <p:nvPr>
            <p:ph type="title"/>
          </p:nvPr>
        </p:nvSpPr>
        <p:spPr>
          <a:xfrm>
            <a:off x="457200" y="338328"/>
            <a:ext cx="8229600" cy="1002440"/>
          </a:xfrm>
        </p:spPr>
        <p:txBody>
          <a:bodyPr>
            <a:normAutofit/>
          </a:bodyPr>
          <a:lstStyle/>
          <a:p>
            <a:r>
              <a:rPr lang="tt-RU" sz="3600" dirty="0" smtClean="0">
                <a:latin typeface="Times New Roman" pitchFamily="18" charset="0"/>
                <a:cs typeface="Times New Roman" pitchFamily="18" charset="0"/>
              </a:rPr>
              <a:t>Танып-белү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1879078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84784"/>
            <a:ext cx="7408333" cy="4641379"/>
          </a:xfrm>
        </p:spPr>
        <p:txBody>
          <a:bodyPr>
            <a:normAutofit fontScale="92500"/>
          </a:bodyPr>
          <a:lstStyle/>
          <a:p>
            <a:pPr marL="0" indent="0" algn="just">
              <a:buNone/>
            </a:pPr>
            <a:endParaRPr lang="ru-RU" dirty="0" smtClean="0">
              <a:latin typeface="Times New Roman" pitchFamily="18" charset="0"/>
              <a:cs typeface="Times New Roman" pitchFamily="18" charset="0"/>
            </a:endParaRP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универсаль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гамәлләрен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аерып</a:t>
            </a:r>
            <a:r>
              <a:rPr lang="ru-RU" dirty="0">
                <a:latin typeface="Times New Roman" pitchFamily="18" charset="0"/>
                <a:cs typeface="Times New Roman" pitchFamily="18" charset="0"/>
              </a:rPr>
              <a:t> ала </a:t>
            </a:r>
            <a:r>
              <a:rPr lang="ru-RU" dirty="0" err="1">
                <a:latin typeface="Times New Roman" pitchFamily="18" charset="0"/>
                <a:cs typeface="Times New Roman" pitchFamily="18" charset="0"/>
              </a:rPr>
              <a:t>белергә</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объектка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мөһим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мөһим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булмаган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билгеләрне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аерып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максаты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объектка</a:t>
            </a:r>
            <a:r>
              <a:rPr lang="ru-RU" dirty="0">
                <a:latin typeface="Times New Roman" pitchFamily="18" charset="0"/>
                <a:cs typeface="Times New Roman" pitchFamily="18" charset="0"/>
              </a:rPr>
              <a:t> анализ </a:t>
            </a:r>
            <a:r>
              <a:rPr lang="ru-RU" dirty="0" err="1">
                <a:latin typeface="Times New Roman" pitchFamily="18" charset="0"/>
                <a:cs typeface="Times New Roman" pitchFamily="18" charset="0"/>
              </a:rPr>
              <a:t>ясый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белергә</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өлешләрдән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бөтен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хасил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итү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буларак</a:t>
            </a:r>
            <a:r>
              <a:rPr lang="ru-RU" dirty="0">
                <a:latin typeface="Times New Roman" pitchFamily="18" charset="0"/>
                <a:cs typeface="Times New Roman" pitchFamily="18" charset="0"/>
              </a:rPr>
              <a:t> синтез </a:t>
            </a:r>
            <a:r>
              <a:rPr lang="ru-RU" dirty="0" err="1">
                <a:latin typeface="Times New Roman" pitchFamily="18" charset="0"/>
                <a:cs typeface="Times New Roman" pitchFamily="18" charset="0"/>
              </a:rPr>
              <a:t>ясый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белергә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шул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исәптән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мөстәкыйль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рәвештә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җитешмәгән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өлешләрне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тулылындырып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төзеп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бетерергә</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өйрәнү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объектларын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чагыштыру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классификацияләү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өчен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нигез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критерий </a:t>
            </a:r>
            <a:r>
              <a:rPr lang="ru-RU" dirty="0" err="1">
                <a:latin typeface="Times New Roman" pitchFamily="18" charset="0"/>
                <a:cs typeface="Times New Roman" pitchFamily="18" charset="0"/>
              </a:rPr>
              <a:t>сайлый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белергә</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килеп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чыккан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нәтиҗәләрне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төшенчә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итеп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формалаштыра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алырга</a:t>
            </a:r>
            <a:r>
              <a:rPr lang="ru-RU" dirty="0">
                <a:latin typeface="Times New Roman" pitchFamily="18" charset="0"/>
                <a:cs typeface="Times New Roman" pitchFamily="18" charset="0"/>
              </a:rPr>
              <a:t>;</a:t>
            </a:r>
          </a:p>
          <a:p>
            <a:pPr marL="0" indent="0" algn="just">
              <a:buNone/>
            </a:pP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tt-RU" sz="3600" dirty="0" smtClean="0">
                <a:latin typeface="Times New Roman" pitchFamily="18" charset="0"/>
                <a:cs typeface="Times New Roman" pitchFamily="18" charset="0"/>
              </a:rPr>
              <a:t>Танып-белү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2660688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700808"/>
            <a:ext cx="7408333" cy="4425355"/>
          </a:xfrm>
        </p:spPr>
        <p:txBody>
          <a:bodyPr>
            <a:normAutofit fontScale="92500" lnSpcReduction="10000"/>
          </a:bodyPr>
          <a:lstStyle/>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сәбәп-нәтиҗә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бәйләнешен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ачыклау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фикер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үстерелешенең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дәлилләүнең</a:t>
            </a:r>
            <a:r>
              <a:rPr lang="ru-RU" dirty="0">
                <a:latin typeface="Times New Roman" pitchFamily="18" charset="0"/>
                <a:cs typeface="Times New Roman" pitchFamily="18" charset="0"/>
              </a:rPr>
              <a:t> логик </a:t>
            </a:r>
            <a:r>
              <a:rPr lang="ru-RU" dirty="0" err="1">
                <a:latin typeface="Times New Roman" pitchFamily="18" charset="0"/>
                <a:cs typeface="Times New Roman" pitchFamily="18" charset="0"/>
              </a:rPr>
              <a:t>чылбырын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төзергә</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гипотеза </a:t>
            </a:r>
            <a:r>
              <a:rPr lang="ru-RU" dirty="0" err="1">
                <a:latin typeface="Times New Roman" pitchFamily="18" charset="0"/>
                <a:cs typeface="Times New Roman" pitchFamily="18" charset="0"/>
              </a:rPr>
              <a:t>тәкъдим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итәргә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дәлилләргә</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алынган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мәгълүматны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аңлатып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бирергә</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мәгълүматның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дөреслеген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тикшерү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өчен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төрле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ысуллар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кулланырга</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тоемланган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күзалланган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объектны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сыйфатларын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ассызыклап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күрсәтеп</a:t>
            </a:r>
            <a:r>
              <a:rPr lang="ru-RU" dirty="0">
                <a:latin typeface="Times New Roman" pitchFamily="18" charset="0"/>
                <a:cs typeface="Times New Roman" pitchFamily="18" charset="0"/>
              </a:rPr>
              <a:t>, модель </a:t>
            </a:r>
            <a:r>
              <a:rPr lang="ru-RU" dirty="0" err="1">
                <a:latin typeface="Times New Roman" pitchFamily="18" charset="0"/>
                <a:cs typeface="Times New Roman" pitchFamily="18" charset="0"/>
              </a:rPr>
              <a:t>рәвешендә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сурәтли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алырга</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төрле</a:t>
            </a:r>
            <a:r>
              <a:rPr lang="ru-RU" dirty="0">
                <a:latin typeface="Times New Roman" pitchFamily="18" charset="0"/>
                <a:cs typeface="Times New Roman" pitchFamily="18" charset="0"/>
              </a:rPr>
              <a:t> предмет яки </a:t>
            </a:r>
            <a:r>
              <a:rPr lang="ru-RU" dirty="0" err="1">
                <a:latin typeface="Times New Roman" pitchFamily="18" charset="0"/>
                <a:cs typeface="Times New Roman" pitchFamily="18" charset="0"/>
              </a:rPr>
              <a:t>күренешләрне</a:t>
            </a:r>
            <a:r>
              <a:rPr lang="ru-RU" dirty="0">
                <a:latin typeface="Times New Roman" pitchFamily="18" charset="0"/>
                <a:cs typeface="Times New Roman" pitchFamily="18" charset="0"/>
              </a:rPr>
              <a:t> символ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билге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күрсәтә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белергә</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символ, </a:t>
            </a:r>
            <a:r>
              <a:rPr lang="ru-RU" dirty="0" err="1">
                <a:latin typeface="Times New Roman" pitchFamily="18" charset="0"/>
                <a:cs typeface="Times New Roman" pitchFamily="18" charset="0"/>
              </a:rPr>
              <a:t>билге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схемалар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күрсәтелгән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модельне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текстка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әйләндерә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алырга</a:t>
            </a:r>
            <a:r>
              <a:rPr lang="ru-RU" dirty="0">
                <a:latin typeface="Times New Roman" pitchFamily="18" charset="0"/>
                <a:cs typeface="Times New Roman" pitchFamily="18" charset="0"/>
              </a:rPr>
              <a:t>;</a:t>
            </a:r>
          </a:p>
          <a:p>
            <a:pPr marL="0" indent="0" algn="just">
              <a:buNone/>
            </a:pP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tt-RU" sz="3600" dirty="0" smtClean="0">
                <a:latin typeface="Times New Roman" pitchFamily="18" charset="0"/>
                <a:cs typeface="Times New Roman" pitchFamily="18" charset="0"/>
              </a:rPr>
              <a:t>Танып-белү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2660688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115616" y="1484784"/>
            <a:ext cx="7408333" cy="4458808"/>
          </a:xfrm>
        </p:spPr>
        <p:txBody>
          <a:bodyPr>
            <a:normAutofit fontScale="92500" lnSpcReduction="10000"/>
          </a:bodyPr>
          <a:lstStyle/>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объектка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гомуми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закончалыкларны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ачык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итеп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гәүдәләндерү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максатыннан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модельгә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үзгәрешләр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кертергә</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эшчәнлегенең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максатыннан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чыгып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тексттан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кирәкле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мәгьлүматны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белергә</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текстның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эчтәлегендә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ориентлаша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алырга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текстны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өлешләргә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бүләргә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текстның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тулаем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мәгънәсен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аңларга</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тексттагы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вакыйгалар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күренешләр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процесслар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арасындагы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үзара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бәйләнешне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белергә</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текстның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идеясен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билгели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алырга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йомгак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ясарга</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текстка</a:t>
            </a:r>
            <a:r>
              <a:rPr lang="ru-RU" dirty="0">
                <a:latin typeface="Times New Roman" pitchFamily="18" charset="0"/>
                <a:cs typeface="Times New Roman" pitchFamily="18" charset="0"/>
              </a:rPr>
              <a:t> интерпретация </a:t>
            </a:r>
            <a:r>
              <a:rPr lang="ru-RU" dirty="0" err="1">
                <a:latin typeface="Times New Roman" pitchFamily="18" charset="0"/>
                <a:cs typeface="Times New Roman" pitchFamily="18" charset="0"/>
              </a:rPr>
              <a:t>ясарга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нәфис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фәнни</a:t>
            </a:r>
            <a:r>
              <a:rPr lang="ru-RU" dirty="0">
                <a:latin typeface="Times New Roman" pitchFamily="18" charset="0"/>
                <a:cs typeface="Times New Roman" pitchFamily="18" charset="0"/>
              </a:rPr>
              <a:t>-популяр, </a:t>
            </a:r>
            <a:r>
              <a:rPr lang="ru-RU" dirty="0" err="1">
                <a:latin typeface="Times New Roman" pitchFamily="18" charset="0"/>
                <a:cs typeface="Times New Roman" pitchFamily="18" charset="0"/>
              </a:rPr>
              <a:t>мәгълүмати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һ.б</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текстның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формасына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эчтәлегенә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тәнкыйди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карарга</a:t>
            </a:r>
            <a:r>
              <a:rPr lang="ru-RU" dirty="0">
                <a:latin typeface="Times New Roman" pitchFamily="18" charset="0"/>
                <a:cs typeface="Times New Roman" pitchFamily="18" charset="0"/>
              </a:rPr>
              <a:t>.</a:t>
            </a:r>
          </a:p>
          <a:p>
            <a:pPr marL="0" indent="0" algn="just">
              <a:buNone/>
            </a:pPr>
            <a:endParaRPr lang="ru-RU" dirty="0">
              <a:latin typeface="Times New Roman" pitchFamily="18" charset="0"/>
              <a:cs typeface="Times New Roman" pitchFamily="18" charset="0"/>
            </a:endParaRPr>
          </a:p>
          <a:p>
            <a:pPr marL="0" indent="0" algn="just">
              <a:buNone/>
            </a:pP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tt-RU" sz="3600" dirty="0" smtClean="0">
                <a:latin typeface="Times New Roman" pitchFamily="18" charset="0"/>
                <a:cs typeface="Times New Roman" pitchFamily="18" charset="0"/>
              </a:rPr>
              <a:t>Танып-белү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2660688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268760"/>
            <a:ext cx="7408333" cy="4896544"/>
          </a:xfrm>
        </p:spPr>
        <p:txBody>
          <a:bodyPr>
            <a:normAutofit/>
          </a:bodyPr>
          <a:lstStyle/>
          <a:p>
            <a:pPr algn="just"/>
            <a:r>
              <a:rPr lang="ru-RU" sz="2800" dirty="0">
                <a:latin typeface="Times New Roman" pitchFamily="18" charset="0"/>
                <a:cs typeface="Times New Roman" pitchFamily="18" charset="0"/>
              </a:rPr>
              <a:t>7.	</a:t>
            </a:r>
            <a:r>
              <a:rPr lang="ru-RU" dirty="0" err="1">
                <a:latin typeface="Times New Roman" pitchFamily="18" charset="0"/>
                <a:cs typeface="Times New Roman" pitchFamily="18" charset="0"/>
              </a:rPr>
              <a:t>Тыңлый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ишетә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ишеткәнен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фикере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чагыштыра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теленең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рус </a:t>
            </a:r>
            <a:r>
              <a:rPr lang="ru-RU" dirty="0" err="1">
                <a:latin typeface="Times New Roman" pitchFamily="18" charset="0"/>
                <a:cs typeface="Times New Roman" pitchFamily="18" charset="0"/>
              </a:rPr>
              <a:t>теленең</a:t>
            </a:r>
            <a:r>
              <a:rPr lang="ru-RU" dirty="0">
                <a:latin typeface="Times New Roman" pitchFamily="18" charset="0"/>
                <a:cs typeface="Times New Roman" pitchFamily="18" charset="0"/>
              </a:rPr>
              <a:t> грамматик, </a:t>
            </a:r>
            <a:r>
              <a:rPr lang="ru-RU" dirty="0" err="1">
                <a:latin typeface="Times New Roman" pitchFamily="18" charset="0"/>
                <a:cs typeface="Times New Roman" pitchFamily="18" charset="0"/>
              </a:rPr>
              <a:t>синтаксик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нормаларына</a:t>
            </a:r>
            <a:r>
              <a:rPr lang="ru-RU" dirty="0">
                <a:latin typeface="Times New Roman" pitchFamily="18" charset="0"/>
                <a:cs typeface="Times New Roman" pitchFamily="18" charset="0"/>
              </a:rPr>
              <a:t> туры </a:t>
            </a:r>
            <a:r>
              <a:rPr lang="ru-RU" dirty="0" err="1">
                <a:latin typeface="Times New Roman" pitchFamily="18" charset="0"/>
                <a:cs typeface="Times New Roman" pitchFamily="18" charset="0"/>
              </a:rPr>
              <a:t>китереп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дәлилле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итеп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фикерен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монологта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диалогта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башкаларга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җиткерә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Килеп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чыккан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проблемаларны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коллективта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уртага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хәл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итә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Яшьтәшләре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төркемгә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берләшә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өлкәннәр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яшьтәшләре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продуктив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уртак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гамәл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оештыра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Иҗтимагый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компетентлыкка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Сөйләм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язма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телне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Укучы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өйрәнәчәк</a:t>
            </a:r>
            <a:r>
              <a:rPr lang="ru-RU" dirty="0">
                <a:latin typeface="Times New Roman" pitchFamily="18" charset="0"/>
                <a:cs typeface="Times New Roman" pitchFamily="18" charset="0"/>
              </a:rPr>
              <a:t>:</a:t>
            </a:r>
          </a:p>
        </p:txBody>
      </p:sp>
      <p:sp>
        <p:nvSpPr>
          <p:cNvPr id="3" name="Заголовок 2"/>
          <p:cNvSpPr>
            <a:spLocks noGrp="1"/>
          </p:cNvSpPr>
          <p:nvPr>
            <p:ph type="title"/>
          </p:nvPr>
        </p:nvSpPr>
        <p:spPr>
          <a:xfrm>
            <a:off x="457200" y="338328"/>
            <a:ext cx="8229600" cy="714408"/>
          </a:xfrm>
        </p:spPr>
        <p:txBody>
          <a:bodyPr>
            <a:normAutofit/>
          </a:bodyPr>
          <a:lstStyle/>
          <a:p>
            <a:r>
              <a:rPr lang="tt-RU" sz="3600" dirty="0" smtClean="0">
                <a:latin typeface="Times New Roman" pitchFamily="18" charset="0"/>
                <a:cs typeface="Times New Roman" pitchFamily="18" charset="0"/>
              </a:rPr>
              <a:t>Коммуникатив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284482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268760"/>
            <a:ext cx="7408333" cy="4896544"/>
          </a:xfrm>
        </p:spPr>
        <p:txBody>
          <a:bodyPr>
            <a:normAutofit lnSpcReduction="10000"/>
          </a:bodyPr>
          <a:lstStyle/>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мәсьәләне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күмәк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хәл</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итүдә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катнашырга</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уртак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эшчәнлек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барышында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төрле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рольдә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булырга</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бергәләп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эшләгәндә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аерым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рольләрне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үтәргә</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аралашу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шартларын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ачыклый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белергә</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аралашу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максатларны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билгеләргә</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әңгәмәдәшләреңнең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теләк-омтылышларын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һәм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аралашу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ысулларын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истә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тотып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шуларга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тиңдәш</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аралашу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стратегиясен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сайлап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алырга</a:t>
            </a:r>
            <a:r>
              <a:rPr lang="ru-RU" sz="2800" dirty="0">
                <a:latin typeface="Times New Roman" pitchFamily="18" charset="0"/>
                <a:cs typeface="Times New Roman" pitchFamily="18" charset="0"/>
              </a:rPr>
              <a:t>;</a:t>
            </a:r>
          </a:p>
          <a:p>
            <a:pPr algn="just"/>
            <a:endParaRPr lang="ru-RU" sz="2800"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714408"/>
          </a:xfrm>
        </p:spPr>
        <p:txBody>
          <a:bodyPr>
            <a:normAutofit/>
          </a:bodyPr>
          <a:lstStyle/>
          <a:p>
            <a:r>
              <a:rPr lang="tt-RU" sz="3600" dirty="0" smtClean="0">
                <a:latin typeface="Times New Roman" pitchFamily="18" charset="0"/>
                <a:cs typeface="Times New Roman" pitchFamily="18" charset="0"/>
              </a:rPr>
              <a:t>Коммуникатив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0729192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268760"/>
            <a:ext cx="7408333" cy="4896544"/>
          </a:xfrm>
        </p:spPr>
        <p:txBody>
          <a:bodyPr>
            <a:normAutofit fontScale="92500" lnSpcReduction="20000"/>
          </a:bodyPr>
          <a:lstStyle/>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сөйләм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рәвешен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аңлы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төстә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үзгәртергә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әзер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булырга</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үзеңнең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фикереңә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тәнкыйди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күзлектән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карарга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ялгышларыңны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танырга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тиешле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төзәтмәләр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кертергә</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уку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һәм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танып-белү</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эшчәнлегендә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уңай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мөнәсәбәтләр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урнаштырырга</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дикуссия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барышында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ышанычлы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аргументлар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тәкъдим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итәргә</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аңлашылмаучанлык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килеп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чыкканда</a:t>
            </a:r>
            <a:r>
              <a:rPr lang="ru-RU" sz="2800" dirty="0">
                <a:latin typeface="Times New Roman" pitchFamily="18" charset="0"/>
                <a:cs typeface="Times New Roman" pitchFamily="18" charset="0"/>
              </a:rPr>
              <a:t> альтернатив </a:t>
            </a:r>
            <a:r>
              <a:rPr lang="ru-RU" sz="2800" dirty="0" err="1">
                <a:latin typeface="Times New Roman" pitchFamily="18" charset="0"/>
                <a:cs typeface="Times New Roman" pitchFamily="18" charset="0"/>
              </a:rPr>
              <a:t>чишелеш</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тәкъдим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итәргә</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үз-үзеңнең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тотышыңны</a:t>
            </a:r>
            <a:r>
              <a:rPr lang="ru-RU" sz="2800" dirty="0">
                <a:latin typeface="Times New Roman" pitchFamily="18" charset="0"/>
                <a:cs typeface="Times New Roman" pitchFamily="18" charset="0"/>
              </a:rPr>
              <a:t> этик </a:t>
            </a:r>
            <a:r>
              <a:rPr lang="ru-RU" sz="2800" dirty="0" err="1">
                <a:latin typeface="Times New Roman" pitchFamily="18" charset="0"/>
                <a:cs typeface="Times New Roman" pitchFamily="18" charset="0"/>
              </a:rPr>
              <a:t>нормаларга</a:t>
            </a:r>
            <a:r>
              <a:rPr lang="ru-RU" sz="2800" dirty="0">
                <a:latin typeface="Times New Roman" pitchFamily="18" charset="0"/>
                <a:cs typeface="Times New Roman" pitchFamily="18" charset="0"/>
              </a:rPr>
              <a:t> туры </a:t>
            </a:r>
            <a:r>
              <a:rPr lang="ru-RU" sz="2800" dirty="0" err="1">
                <a:latin typeface="Times New Roman" pitchFamily="18" charset="0"/>
                <a:cs typeface="Times New Roman" pitchFamily="18" charset="0"/>
              </a:rPr>
              <a:t>китерергә</a:t>
            </a:r>
            <a:r>
              <a:rPr lang="ru-RU" sz="2800" dirty="0">
                <a:latin typeface="Times New Roman" pitchFamily="18" charset="0"/>
                <a:cs typeface="Times New Roman" pitchFamily="18" charset="0"/>
              </a:rPr>
              <a:t>;</a:t>
            </a:r>
          </a:p>
          <a:p>
            <a:pPr algn="just"/>
            <a:endParaRPr lang="ru-RU" sz="2800"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714408"/>
          </a:xfrm>
        </p:spPr>
        <p:txBody>
          <a:bodyPr>
            <a:normAutofit/>
          </a:bodyPr>
          <a:lstStyle/>
          <a:p>
            <a:r>
              <a:rPr lang="tt-RU" sz="3600" dirty="0" smtClean="0">
                <a:latin typeface="Times New Roman" pitchFamily="18" charset="0"/>
                <a:cs typeface="Times New Roman" pitchFamily="18" charset="0"/>
              </a:rPr>
              <a:t>Коммуникатив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072919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268760"/>
            <a:ext cx="7408333" cy="4896544"/>
          </a:xfrm>
        </p:spPr>
        <p:txBody>
          <a:bodyPr>
            <a:normAutofit fontScale="85000" lnSpcReduction="20000"/>
          </a:bodyPr>
          <a:lstStyle/>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язма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һәм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сөйләмә</a:t>
            </a:r>
            <a:r>
              <a:rPr lang="ru-RU" sz="2800" dirty="0">
                <a:latin typeface="Times New Roman" pitchFamily="18" charset="0"/>
                <a:cs typeface="Times New Roman" pitchFamily="18" charset="0"/>
              </a:rPr>
              <a:t> тел </a:t>
            </a:r>
            <a:r>
              <a:rPr lang="ru-RU" sz="2800" dirty="0" err="1">
                <a:latin typeface="Times New Roman" pitchFamily="18" charset="0"/>
                <a:cs typeface="Times New Roman" pitchFamily="18" charset="0"/>
              </a:rPr>
              <a:t>чараларын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дөрес</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куллана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белергә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аларны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чагыштыра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һәм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кирәклесен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сайлый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бәяли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белергә</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әдәби</a:t>
            </a:r>
            <a:r>
              <a:rPr lang="ru-RU" sz="2800" dirty="0">
                <a:latin typeface="Times New Roman" pitchFamily="18" charset="0"/>
                <a:cs typeface="Times New Roman" pitchFamily="18" charset="0"/>
              </a:rPr>
              <a:t> теле </a:t>
            </a:r>
            <a:r>
              <a:rPr lang="ru-RU" sz="2800" dirty="0" err="1">
                <a:latin typeface="Times New Roman" pitchFamily="18" charset="0"/>
                <a:cs typeface="Times New Roman" pitchFamily="18" charset="0"/>
              </a:rPr>
              <a:t>нормаларын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һәм</a:t>
            </a:r>
            <a:r>
              <a:rPr lang="ru-RU" sz="2800" dirty="0">
                <a:latin typeface="Times New Roman" pitchFamily="18" charset="0"/>
                <a:cs typeface="Times New Roman" pitchFamily="18" charset="0"/>
              </a:rPr>
              <a:t> стилистик </a:t>
            </a:r>
            <a:r>
              <a:rPr lang="ru-RU" sz="2800" dirty="0" err="1">
                <a:latin typeface="Times New Roman" pitchFamily="18" charset="0"/>
                <a:cs typeface="Times New Roman" pitchFamily="18" charset="0"/>
              </a:rPr>
              <a:t>мөмкинлекләрен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ачык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күзаллауга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аларны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тиешенчә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куллана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белергә</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әңгәмәдәшең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белән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аралашу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калыбын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төзергә</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эшчәнлегеңнең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киңәйтелгән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планын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язмача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һәм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телдән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тәкъдим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итәргә</a:t>
            </a:r>
            <a:r>
              <a:rPr lang="ru-RU" sz="2800" dirty="0">
                <a:latin typeface="Times New Roman" pitchFamily="18" charset="0"/>
                <a:cs typeface="Times New Roman" pitchFamily="18" charset="0"/>
              </a:rPr>
              <a:t>;</a:t>
            </a:r>
          </a:p>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коммуникатив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бурычлар</a:t>
            </a:r>
            <a:r>
              <a:rPr lang="ru-RU" sz="2800" dirty="0">
                <a:latin typeface="Times New Roman" pitchFamily="18" charset="0"/>
                <a:cs typeface="Times New Roman" pitchFamily="18" charset="0"/>
              </a:rPr>
              <a:t> куя </a:t>
            </a:r>
            <a:r>
              <a:rPr lang="ru-RU" sz="2800" dirty="0" err="1">
                <a:latin typeface="Times New Roman" pitchFamily="18" charset="0"/>
                <a:cs typeface="Times New Roman" pitchFamily="18" charset="0"/>
              </a:rPr>
              <a:t>һәм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хәл</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итә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белергә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адекват</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рәвештә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аралашуның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вербаль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һәм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вербаль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булмаган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чараларыннан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сөйләм</a:t>
            </a:r>
            <a:r>
              <a:rPr lang="ru-RU" sz="2800" dirty="0">
                <a:latin typeface="Times New Roman" pitchFamily="18" charset="0"/>
                <a:cs typeface="Times New Roman" pitchFamily="18" charset="0"/>
              </a:rPr>
              <a:t> этикеты </a:t>
            </a:r>
            <a:r>
              <a:rPr lang="ru-RU" sz="2800" dirty="0" err="1">
                <a:latin typeface="Times New Roman" pitchFamily="18" charset="0"/>
                <a:cs typeface="Times New Roman" pitchFamily="18" charset="0"/>
              </a:rPr>
              <a:t>үрнәкләреннән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файдалана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алырга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итагатьле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һәм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киң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күңелле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әңгәмәдәш</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булырга</a:t>
            </a:r>
            <a:r>
              <a:rPr lang="ru-RU" sz="2800" dirty="0">
                <a:latin typeface="Times New Roman" pitchFamily="18" charset="0"/>
                <a:cs typeface="Times New Roman" pitchFamily="18" charset="0"/>
              </a:rPr>
              <a:t>.</a:t>
            </a:r>
          </a:p>
          <a:p>
            <a:pPr algn="just"/>
            <a:endParaRPr lang="ru-RU" sz="2800"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338328"/>
            <a:ext cx="8229600" cy="714408"/>
          </a:xfrm>
        </p:spPr>
        <p:txBody>
          <a:bodyPr>
            <a:normAutofit/>
          </a:bodyPr>
          <a:lstStyle/>
          <a:p>
            <a:r>
              <a:rPr lang="tt-RU" sz="3600" dirty="0" smtClean="0">
                <a:latin typeface="Times New Roman" pitchFamily="18" charset="0"/>
                <a:cs typeface="Times New Roman" pitchFamily="18" charset="0"/>
              </a:rPr>
              <a:t>Коммуникатив УУГ</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072919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27584" y="1700808"/>
            <a:ext cx="7408333" cy="4098768"/>
          </a:xfrm>
        </p:spPr>
        <p:txBody>
          <a:bodyPr>
            <a:normAutofit/>
          </a:bodyPr>
          <a:lstStyle/>
          <a:p>
            <a:pPr marL="0" indent="0" algn="just">
              <a:buNone/>
            </a:pPr>
            <a:endParaRPr lang="ru-RU" dirty="0" smtClean="0">
              <a:latin typeface="Times New Roman" pitchFamily="18" charset="0"/>
              <a:cs typeface="Times New Roman" pitchFamily="18" charset="0"/>
            </a:endParaRPr>
          </a:p>
          <a:p>
            <a:pPr marL="0" indent="0">
              <a:buNone/>
            </a:pPr>
            <a:r>
              <a:rPr lang="ru-RU" sz="2800" dirty="0" err="1">
                <a:latin typeface="Times New Roman" pitchFamily="18" charset="0"/>
                <a:cs typeface="Times New Roman" pitchFamily="18" charset="0"/>
              </a:rPr>
              <a:t>Эш</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программасы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укытучының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индивидуаль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хокукый</a:t>
            </a:r>
            <a:r>
              <a:rPr lang="ru-RU" sz="2800" dirty="0">
                <a:latin typeface="Times New Roman" pitchFamily="18" charset="0"/>
                <a:cs typeface="Times New Roman" pitchFamily="18" charset="0"/>
              </a:rPr>
              <a:t>-методик документы </a:t>
            </a:r>
            <a:r>
              <a:rPr lang="ru-RU" sz="2800" dirty="0" err="1">
                <a:latin typeface="Times New Roman" pitchFamily="18" charset="0"/>
                <a:cs typeface="Times New Roman" pitchFamily="18" charset="0"/>
              </a:rPr>
              <a:t>булып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санала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Әгәр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мәгариф</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оешмасында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эш</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программалары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турында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нигезләмә</a:t>
            </a:r>
            <a:r>
              <a:rPr lang="ru-RU" sz="2800" dirty="0">
                <a:latin typeface="Times New Roman" pitchFamily="18" charset="0"/>
                <a:cs typeface="Times New Roman" pitchFamily="18" charset="0"/>
              </a:rPr>
              <a:t> кабул </a:t>
            </a:r>
            <a:r>
              <a:rPr lang="ru-RU" sz="2800" dirty="0" err="1">
                <a:latin typeface="Times New Roman" pitchFamily="18" charset="0"/>
                <a:cs typeface="Times New Roman" pitchFamily="18" charset="0"/>
              </a:rPr>
              <a:t>ителмәсә</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укытучы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төзегән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эш</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программасының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структурасы</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башкалардан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аерылып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торырга</a:t>
            </a:r>
            <a:r>
              <a:rPr lang="ru-RU" sz="2800" dirty="0">
                <a:latin typeface="Times New Roman" pitchFamily="18" charset="0"/>
                <a:cs typeface="Times New Roman" pitchFamily="18" charset="0"/>
              </a:rPr>
              <a:t> да </a:t>
            </a:r>
            <a:r>
              <a:rPr lang="ru-RU" sz="2800" dirty="0" err="1">
                <a:latin typeface="Times New Roman" pitchFamily="18" charset="0"/>
                <a:cs typeface="Times New Roman" pitchFamily="18" charset="0"/>
              </a:rPr>
              <a:t>мөмкин</a:t>
            </a:r>
            <a:r>
              <a:rPr lang="ru-RU" sz="2800" dirty="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tt-RU" sz="3600" b="1" dirty="0" smtClean="0">
                <a:latin typeface="Times New Roman" pitchFamily="18" charset="0"/>
                <a:cs typeface="Times New Roman" pitchFamily="18" charset="0"/>
              </a:rPr>
              <a:t>Эш </a:t>
            </a:r>
            <a:r>
              <a:rPr lang="tt-RU" sz="3600" b="1" dirty="0" smtClean="0">
                <a:latin typeface="Times New Roman" pitchFamily="18" charset="0"/>
                <a:cs typeface="Times New Roman" pitchFamily="18" charset="0"/>
              </a:rPr>
              <a:t>программасы</a:t>
            </a:r>
            <a:endParaRPr lang="ru-RU"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166145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27584" y="1556792"/>
            <a:ext cx="7408333" cy="4242784"/>
          </a:xfrm>
        </p:spPr>
        <p:txBody>
          <a:bodyPr>
            <a:normAutofit fontScale="92500"/>
          </a:bodyPr>
          <a:lstStyle/>
          <a:p>
            <a:pPr marL="0" indent="0" algn="just">
              <a:buNone/>
            </a:pPr>
            <a:r>
              <a:rPr lang="ru-RU" dirty="0">
                <a:latin typeface="Times New Roman" pitchFamily="18" charset="0"/>
                <a:cs typeface="Times New Roman" pitchFamily="18" charset="0"/>
              </a:rPr>
              <a:t>1.	“Россия </a:t>
            </a:r>
            <a:r>
              <a:rPr lang="ru-RU" dirty="0" err="1">
                <a:latin typeface="Times New Roman" pitchFamily="18" charset="0"/>
                <a:cs typeface="Times New Roman" pitchFamily="18" charset="0"/>
              </a:rPr>
              <a:t>Федерациясендә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мәгариф</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турындагы</a:t>
            </a:r>
            <a:r>
              <a:rPr lang="ru-RU" dirty="0">
                <a:latin typeface="Times New Roman" pitchFamily="18" charset="0"/>
                <a:cs typeface="Times New Roman" pitchFamily="18" charset="0"/>
              </a:rPr>
              <a:t>” законы</a:t>
            </a:r>
          </a:p>
          <a:p>
            <a:pPr marL="0" indent="0" algn="just">
              <a:buNone/>
            </a:pPr>
            <a:r>
              <a:rPr lang="ru-RU" dirty="0">
                <a:latin typeface="Times New Roman" pitchFamily="18" charset="0"/>
                <a:cs typeface="Times New Roman" pitchFamily="18" charset="0"/>
              </a:rPr>
              <a:t>2.	Татарстан </a:t>
            </a:r>
            <a:r>
              <a:rPr lang="ru-RU" dirty="0" err="1">
                <a:latin typeface="Times New Roman" pitchFamily="18" charset="0"/>
                <a:cs typeface="Times New Roman" pitchFamily="18" charset="0"/>
              </a:rPr>
              <a:t>Республикасының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Мәгариф</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гы</a:t>
            </a:r>
            <a:r>
              <a:rPr lang="ru-RU" dirty="0">
                <a:latin typeface="Times New Roman" pitchFamily="18" charset="0"/>
                <a:cs typeface="Times New Roman" pitchFamily="18" charset="0"/>
              </a:rPr>
              <a:t> законы</a:t>
            </a:r>
          </a:p>
          <a:p>
            <a:pPr marL="0" indent="0" algn="just">
              <a:buNone/>
            </a:pPr>
            <a:r>
              <a:rPr lang="ru-RU" dirty="0">
                <a:latin typeface="Times New Roman" pitchFamily="18" charset="0"/>
                <a:cs typeface="Times New Roman" pitchFamily="18" charset="0"/>
              </a:rPr>
              <a:t>3.	</a:t>
            </a:r>
            <a:r>
              <a:rPr lang="ru-RU" dirty="0" err="1">
                <a:latin typeface="Times New Roman" pitchFamily="18" charset="0"/>
                <a:cs typeface="Times New Roman" pitchFamily="18" charset="0"/>
              </a:rPr>
              <a:t>Федераль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дәүләт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стандартлары</a:t>
            </a:r>
            <a:endParaRPr lang="ru-RU" dirty="0">
              <a:latin typeface="Times New Roman" pitchFamily="18" charset="0"/>
              <a:cs typeface="Times New Roman" pitchFamily="18" charset="0"/>
            </a:endParaRPr>
          </a:p>
          <a:p>
            <a:pPr marL="0" indent="0" algn="just">
              <a:buNone/>
            </a:pPr>
            <a:r>
              <a:rPr lang="ru-RU" dirty="0">
                <a:latin typeface="Times New Roman" pitchFamily="18" charset="0"/>
                <a:cs typeface="Times New Roman" pitchFamily="18" charset="0"/>
              </a:rPr>
              <a:t>4.	Татар теле </a:t>
            </a:r>
            <a:r>
              <a:rPr lang="ru-RU" dirty="0" err="1">
                <a:latin typeface="Times New Roman" pitchFamily="18" charset="0"/>
                <a:cs typeface="Times New Roman" pitchFamily="18" charset="0"/>
              </a:rPr>
              <a:t>һәм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әдәбиятыннан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үрнәк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укыту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программалары</a:t>
            </a:r>
            <a:endParaRPr lang="ru-RU" dirty="0">
              <a:latin typeface="Times New Roman" pitchFamily="18" charset="0"/>
              <a:cs typeface="Times New Roman" pitchFamily="18" charset="0"/>
            </a:endParaRPr>
          </a:p>
          <a:p>
            <a:pPr marL="0" indent="0" algn="just">
              <a:buNone/>
            </a:pPr>
            <a:r>
              <a:rPr lang="ru-RU" dirty="0">
                <a:latin typeface="Times New Roman" pitchFamily="18" charset="0"/>
                <a:cs typeface="Times New Roman" pitchFamily="18" charset="0"/>
              </a:rPr>
              <a:t>5.	</a:t>
            </a:r>
            <a:r>
              <a:rPr lang="ru-RU" dirty="0" err="1">
                <a:latin typeface="Times New Roman" pitchFamily="18" charset="0"/>
                <a:cs typeface="Times New Roman" pitchFamily="18" charset="0"/>
              </a:rPr>
              <a:t>Мәгариф</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оешмасының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укыту</a:t>
            </a:r>
            <a:r>
              <a:rPr lang="ru-RU" dirty="0">
                <a:latin typeface="Times New Roman" pitchFamily="18" charset="0"/>
                <a:cs typeface="Times New Roman" pitchFamily="18" charset="0"/>
              </a:rPr>
              <a:t> планы</a:t>
            </a:r>
          </a:p>
          <a:p>
            <a:pPr marL="0" indent="0" algn="just">
              <a:buNone/>
            </a:pPr>
            <a:r>
              <a:rPr lang="ru-RU" dirty="0">
                <a:latin typeface="Times New Roman" pitchFamily="18" charset="0"/>
                <a:cs typeface="Times New Roman" pitchFamily="18" charset="0"/>
              </a:rPr>
              <a:t>6.	</a:t>
            </a:r>
            <a:r>
              <a:rPr lang="ru-RU" dirty="0" err="1">
                <a:latin typeface="Times New Roman" pitchFamily="18" charset="0"/>
                <a:cs typeface="Times New Roman" pitchFamily="18" charset="0"/>
              </a:rPr>
              <a:t>Дәүләт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аккредитациясенә</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башлангыч</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төп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урта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гомуми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бирү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программаларын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тормышка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ашыру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өчен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кулланыла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дәреслекләрнең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федераль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исемлеге</a:t>
            </a:r>
            <a:r>
              <a:rPr lang="ru-RU" dirty="0">
                <a:latin typeface="Times New Roman" pitchFamily="18" charset="0"/>
                <a:cs typeface="Times New Roman" pitchFamily="18" charset="0"/>
              </a:rPr>
              <a:t>.</a:t>
            </a:r>
          </a:p>
          <a:p>
            <a:pPr marL="0" indent="0" algn="just">
              <a:buNone/>
            </a:pPr>
            <a:endParaRPr lang="ru-RU" dirty="0" smtClean="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ru-RU" sz="2800" b="1" dirty="0" err="1">
                <a:latin typeface="Times New Roman" pitchFamily="18" charset="0"/>
                <a:cs typeface="Times New Roman" pitchFamily="18" charset="0"/>
              </a:rPr>
              <a:t>Эш</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программасы</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төзү</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өчен</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беренчел</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чыганаклар</a:t>
            </a:r>
            <a:r>
              <a:rPr lang="ru-RU" sz="2800" b="1" dirty="0">
                <a:latin typeface="Times New Roman" pitchFamily="18" charset="0"/>
                <a:cs typeface="Times New Roman" pitchFamily="18" charset="0"/>
              </a:rPr>
              <a:t>:</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076786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algn="just"/>
            <a:r>
              <a:rPr lang="ru-RU" dirty="0" err="1">
                <a:latin typeface="Times New Roman" pitchFamily="18" charset="0"/>
                <a:cs typeface="Times New Roman" pitchFamily="18" charset="0"/>
              </a:rPr>
              <a:t>а</a:t>
            </a:r>
            <a:r>
              <a:rPr lang="ru-RU" dirty="0" err="1" smtClean="0">
                <a:latin typeface="Times New Roman" pitchFamily="18" charset="0"/>
                <a:cs typeface="Times New Roman" pitchFamily="18" charset="0"/>
              </a:rPr>
              <a:t>ңлатма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язуы</a:t>
            </a:r>
            <a:r>
              <a:rPr lang="ru-RU" dirty="0" smtClean="0">
                <a:latin typeface="Times New Roman" pitchFamily="18" charset="0"/>
                <a:cs typeface="Times New Roman" pitchFamily="18" charset="0"/>
              </a:rPr>
              <a:t>;</a:t>
            </a:r>
          </a:p>
          <a:p>
            <a:pPr algn="just"/>
            <a:r>
              <a:rPr lang="ru-RU" dirty="0" err="1">
                <a:latin typeface="Times New Roman" pitchFamily="18" charset="0"/>
                <a:cs typeface="Times New Roman" pitchFamily="18" charset="0"/>
              </a:rPr>
              <a:t>п</a:t>
            </a:r>
            <a:r>
              <a:rPr lang="ru-RU" dirty="0" err="1" smtClean="0">
                <a:latin typeface="Times New Roman" pitchFamily="18" charset="0"/>
                <a:cs typeface="Times New Roman" pitchFamily="18" charset="0"/>
              </a:rPr>
              <a:t>редметка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гомуми</a:t>
            </a:r>
            <a:r>
              <a:rPr lang="ru-RU" dirty="0" smtClean="0">
                <a:latin typeface="Times New Roman" pitchFamily="18" charset="0"/>
                <a:cs typeface="Times New Roman" pitchFamily="18" charset="0"/>
              </a:rPr>
              <a:t> характеристика;</a:t>
            </a:r>
          </a:p>
          <a:p>
            <a:pPr algn="just"/>
            <a:r>
              <a:rPr lang="ru-RU" dirty="0" err="1">
                <a:latin typeface="Times New Roman" pitchFamily="18" charset="0"/>
                <a:cs typeface="Times New Roman" pitchFamily="18" charset="0"/>
              </a:rPr>
              <a:t>у</a:t>
            </a:r>
            <a:r>
              <a:rPr lang="ru-RU" dirty="0" err="1" smtClean="0">
                <a:latin typeface="Times New Roman" pitchFamily="18" charset="0"/>
                <a:cs typeface="Times New Roman" pitchFamily="18" charset="0"/>
              </a:rPr>
              <a:t>кыту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планында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предметның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тоткан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урыны</a:t>
            </a:r>
            <a:r>
              <a:rPr lang="ru-RU" dirty="0" smtClean="0">
                <a:latin typeface="Times New Roman" pitchFamily="18" charset="0"/>
                <a:cs typeface="Times New Roman" pitchFamily="18" charset="0"/>
              </a:rPr>
              <a:t>;</a:t>
            </a:r>
          </a:p>
          <a:p>
            <a:pPr algn="just"/>
            <a:r>
              <a:rPr lang="ru-RU" dirty="0">
                <a:latin typeface="Times New Roman" pitchFamily="18" charset="0"/>
                <a:cs typeface="Times New Roman" pitchFamily="18" charset="0"/>
              </a:rPr>
              <a:t>п</a:t>
            </a:r>
            <a:r>
              <a:rPr lang="ru-RU" dirty="0" smtClean="0">
                <a:latin typeface="Times New Roman" pitchFamily="18" charset="0"/>
                <a:cs typeface="Times New Roman" pitchFamily="18" charset="0"/>
              </a:rPr>
              <a:t>редмет </a:t>
            </a:r>
            <a:r>
              <a:rPr lang="ru-RU" dirty="0" err="1" smtClean="0">
                <a:latin typeface="Times New Roman" pitchFamily="18" charset="0"/>
                <a:cs typeface="Times New Roman" pitchFamily="18" charset="0"/>
              </a:rPr>
              <a:t>эчтәлегенең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кыйммәти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юнәлешләре</a:t>
            </a:r>
            <a:r>
              <a:rPr lang="ru-RU" dirty="0" smtClean="0">
                <a:latin typeface="Times New Roman" pitchFamily="18" charset="0"/>
                <a:cs typeface="Times New Roman" pitchFamily="18" charset="0"/>
              </a:rPr>
              <a:t> ;</a:t>
            </a:r>
          </a:p>
          <a:p>
            <a:pPr algn="just"/>
            <a:r>
              <a:rPr lang="ru-RU" dirty="0">
                <a:latin typeface="Times New Roman" pitchFamily="18" charset="0"/>
                <a:cs typeface="Times New Roman" pitchFamily="18" charset="0"/>
              </a:rPr>
              <a:t>п</a:t>
            </a:r>
            <a:r>
              <a:rPr lang="ru-RU" dirty="0" smtClean="0">
                <a:latin typeface="Times New Roman" pitchFamily="18" charset="0"/>
                <a:cs typeface="Times New Roman" pitchFamily="18" charset="0"/>
              </a:rPr>
              <a:t>редметны </a:t>
            </a:r>
            <a:r>
              <a:rPr lang="ru-RU" dirty="0" err="1" smtClean="0">
                <a:latin typeface="Times New Roman" pitchFamily="18" charset="0"/>
                <a:cs typeface="Times New Roman" pitchFamily="18" charset="0"/>
              </a:rPr>
              <a:t>үзләштерүнең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шәхси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метапредмет</a:t>
            </a:r>
            <a:r>
              <a:rPr lang="ru-RU" dirty="0" smtClean="0">
                <a:latin typeface="Times New Roman" pitchFamily="18" charset="0"/>
                <a:cs typeface="Times New Roman" pitchFamily="18" charset="0"/>
              </a:rPr>
              <a:t>, предмет </a:t>
            </a:r>
            <a:r>
              <a:rPr lang="ru-RU" dirty="0" err="1" smtClean="0">
                <a:latin typeface="Times New Roman" pitchFamily="18" charset="0"/>
                <a:cs typeface="Times New Roman" pitchFamily="18" charset="0"/>
              </a:rPr>
              <a:t>нәтиҗәләре</a:t>
            </a:r>
            <a:r>
              <a:rPr lang="ru-RU" dirty="0" smtClean="0">
                <a:latin typeface="Times New Roman" pitchFamily="18" charset="0"/>
                <a:cs typeface="Times New Roman" pitchFamily="18" charset="0"/>
              </a:rPr>
              <a:t>;</a:t>
            </a:r>
          </a:p>
          <a:p>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tt-RU" sz="3600" b="1" dirty="0" smtClean="0">
                <a:latin typeface="Times New Roman" pitchFamily="18" charset="0"/>
                <a:cs typeface="Times New Roman" pitchFamily="18" charset="0"/>
              </a:rPr>
              <a:t>Эш программасының структурасы</a:t>
            </a:r>
            <a:endParaRPr lang="ru-RU"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2072910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algn="just"/>
            <a:r>
              <a:rPr lang="ru-RU" dirty="0" err="1" smtClean="0">
                <a:latin typeface="Times New Roman" pitchFamily="18" charset="0"/>
                <a:cs typeface="Times New Roman" pitchFamily="18" charset="0"/>
              </a:rPr>
              <a:t>предметның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эчтәлеге</a:t>
            </a:r>
            <a:r>
              <a:rPr lang="ru-RU" dirty="0" smtClean="0">
                <a:latin typeface="Times New Roman" pitchFamily="18" charset="0"/>
                <a:cs typeface="Times New Roman" pitchFamily="18" charset="0"/>
              </a:rPr>
              <a:t>;</a:t>
            </a:r>
          </a:p>
          <a:p>
            <a:pPr algn="just"/>
            <a:r>
              <a:rPr lang="ru-RU" dirty="0" err="1" smtClean="0">
                <a:latin typeface="Times New Roman" pitchFamily="18" charset="0"/>
                <a:cs typeface="Times New Roman" pitchFamily="18" charset="0"/>
              </a:rPr>
              <a:t>укучыларның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эшчәнлеген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күрсәткән</a:t>
            </a:r>
            <a:r>
              <a:rPr lang="ru-RU" dirty="0" smtClean="0">
                <a:latin typeface="Times New Roman" pitchFamily="18" charset="0"/>
                <a:cs typeface="Times New Roman" pitchFamily="18" charset="0"/>
              </a:rPr>
              <a:t> тематик план;</a:t>
            </a:r>
          </a:p>
          <a:p>
            <a:pPr algn="just"/>
            <a:r>
              <a:rPr lang="ru-RU" dirty="0" err="1" smtClean="0">
                <a:latin typeface="Times New Roman" pitchFamily="18" charset="0"/>
                <a:cs typeface="Times New Roman" pitchFamily="18" charset="0"/>
              </a:rPr>
              <a:t>укытуның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матди</a:t>
            </a:r>
            <a:r>
              <a:rPr lang="ru-RU" dirty="0" smtClean="0">
                <a:latin typeface="Times New Roman" pitchFamily="18" charset="0"/>
                <a:cs typeface="Times New Roman" pitchFamily="18" charset="0"/>
              </a:rPr>
              <a:t>-техник </a:t>
            </a:r>
            <a:r>
              <a:rPr lang="ru-RU" dirty="0" err="1" smtClean="0">
                <a:latin typeface="Times New Roman" pitchFamily="18" charset="0"/>
                <a:cs typeface="Times New Roman" pitchFamily="18" charset="0"/>
              </a:rPr>
              <a:t>базасы</a:t>
            </a:r>
            <a:endParaRPr lang="ru-RU" dirty="0" smtClean="0">
              <a:latin typeface="Times New Roman" pitchFamily="18" charset="0"/>
              <a:cs typeface="Times New Roman" pitchFamily="18" charset="0"/>
            </a:endParaRPr>
          </a:p>
          <a:p>
            <a:pPr algn="just"/>
            <a:r>
              <a:rPr lang="tt-RU" dirty="0" smtClean="0">
                <a:latin typeface="Times New Roman" pitchFamily="18" charset="0"/>
                <a:cs typeface="Times New Roman" pitchFamily="18" charset="0"/>
              </a:rPr>
              <a:t>укучыларның белемнәрен тикшерү материаллары</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tt-RU" sz="3600" b="1" dirty="0" smtClean="0">
                <a:latin typeface="Times New Roman" pitchFamily="18" charset="0"/>
                <a:cs typeface="Times New Roman" pitchFamily="18" charset="0"/>
              </a:rPr>
              <a:t>Эш программасының структурасы</a:t>
            </a:r>
            <a:endParaRPr lang="ru-RU" sz="3600" dirty="0"/>
          </a:p>
        </p:txBody>
      </p:sp>
    </p:spTree>
    <p:extLst>
      <p:ext uri="{BB962C8B-B14F-4D97-AF65-F5344CB8AC3E}">
        <p14:creationId xmlns:p14="http://schemas.microsoft.com/office/powerpoint/2010/main" val="35806396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0" indent="-457200">
              <a:buAutoNum type="arabicPeriod"/>
            </a:pPr>
            <a:r>
              <a:rPr lang="tt-RU" dirty="0" smtClean="0">
                <a:latin typeface="Times New Roman" pitchFamily="18" charset="0"/>
                <a:cs typeface="Times New Roman" pitchFamily="18" charset="0"/>
              </a:rPr>
              <a:t>Дәреснең номеры</a:t>
            </a:r>
            <a:endParaRPr lang="ru-RU" dirty="0" smtClean="0">
              <a:latin typeface="Times New Roman" pitchFamily="18" charset="0"/>
              <a:cs typeface="Times New Roman" pitchFamily="18" charset="0"/>
            </a:endParaRPr>
          </a:p>
          <a:p>
            <a:pPr marL="457200" indent="-457200">
              <a:buAutoNum type="arabicPeriod"/>
            </a:pPr>
            <a:r>
              <a:rPr lang="ru-RU" dirty="0" err="1" smtClean="0">
                <a:latin typeface="Times New Roman" pitchFamily="18" charset="0"/>
                <a:cs typeface="Times New Roman" pitchFamily="18" charset="0"/>
              </a:rPr>
              <a:t>Үткәрү</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вакыты</a:t>
            </a:r>
            <a:r>
              <a:rPr lang="ru-RU" dirty="0" smtClean="0">
                <a:latin typeface="Times New Roman" pitchFamily="18" charset="0"/>
                <a:cs typeface="Times New Roman" pitchFamily="18" charset="0"/>
              </a:rPr>
              <a:t> (план/факт)</a:t>
            </a:r>
          </a:p>
          <a:p>
            <a:pPr marL="457200" indent="-457200">
              <a:buAutoNum type="arabicPeriod"/>
            </a:pPr>
            <a:r>
              <a:rPr lang="tt-RU" dirty="0" smtClean="0">
                <a:latin typeface="Times New Roman" pitchFamily="18" charset="0"/>
                <a:cs typeface="Times New Roman" pitchFamily="18" charset="0"/>
              </a:rPr>
              <a:t>Дәреснең темасы</a:t>
            </a:r>
            <a:endParaRPr lang="ru-RU" dirty="0" smtClean="0">
              <a:latin typeface="Times New Roman" pitchFamily="18" charset="0"/>
              <a:cs typeface="Times New Roman" pitchFamily="18" charset="0"/>
            </a:endParaRPr>
          </a:p>
          <a:p>
            <a:pPr marL="457200" indent="-457200">
              <a:buAutoNum type="arabicPeriod"/>
            </a:pPr>
            <a:r>
              <a:rPr lang="tt-RU" dirty="0" smtClean="0">
                <a:latin typeface="Times New Roman" pitchFamily="18" charset="0"/>
                <a:cs typeface="Times New Roman" pitchFamily="18" charset="0"/>
              </a:rPr>
              <a:t>Дәреснең тибы</a:t>
            </a:r>
            <a:endParaRPr lang="ru-RU" dirty="0" smtClean="0">
              <a:latin typeface="Times New Roman" pitchFamily="18" charset="0"/>
              <a:cs typeface="Times New Roman" pitchFamily="18" charset="0"/>
            </a:endParaRPr>
          </a:p>
          <a:p>
            <a:pPr marL="457200" indent="-457200">
              <a:buAutoNum type="arabicPeriod"/>
            </a:pPr>
            <a:r>
              <a:rPr lang="ru-RU" dirty="0" err="1" smtClean="0">
                <a:latin typeface="Times New Roman" pitchFamily="18" charset="0"/>
                <a:cs typeface="Times New Roman" pitchFamily="18" charset="0"/>
              </a:rPr>
              <a:t>Технологияләр</a:t>
            </a:r>
            <a:endParaRPr lang="ru-RU" dirty="0" smtClean="0">
              <a:latin typeface="Times New Roman" pitchFamily="18" charset="0"/>
              <a:cs typeface="Times New Roman" pitchFamily="18" charset="0"/>
            </a:endParaRPr>
          </a:p>
          <a:p>
            <a:pPr marL="457200" indent="-457200">
              <a:buAutoNum type="arabicPeriod"/>
            </a:pPr>
            <a:r>
              <a:rPr lang="tt-RU" dirty="0" smtClean="0">
                <a:latin typeface="Times New Roman" pitchFamily="18" charset="0"/>
                <a:cs typeface="Times New Roman" pitchFamily="18" charset="0"/>
              </a:rPr>
              <a:t>Хәл ителәсе проблемалар</a:t>
            </a:r>
            <a:endParaRPr lang="ru-RU" dirty="0" smtClean="0">
              <a:latin typeface="Times New Roman" pitchFamily="18" charset="0"/>
              <a:cs typeface="Times New Roman" pitchFamily="18" charset="0"/>
            </a:endParaRPr>
          </a:p>
          <a:p>
            <a:pPr marL="457200" indent="-457200">
              <a:buAutoNum type="arabicPeriod"/>
            </a:pPr>
            <a:r>
              <a:rPr lang="ru-RU" dirty="0" err="1" smtClean="0">
                <a:latin typeface="Times New Roman" pitchFamily="18" charset="0"/>
                <a:cs typeface="Times New Roman" pitchFamily="18" charset="0"/>
              </a:rPr>
              <a:t>Эшчәнлек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төрләре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эчтәлекнең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элементлары</a:t>
            </a:r>
            <a:r>
              <a:rPr lang="ru-RU" dirty="0" smtClean="0">
                <a:latin typeface="Times New Roman" pitchFamily="18" charset="0"/>
                <a:cs typeface="Times New Roman" pitchFamily="18" charset="0"/>
              </a:rPr>
              <a:t>, контроль)</a:t>
            </a:r>
          </a:p>
          <a:p>
            <a:pPr marL="457200" indent="-457200">
              <a:buAutoNum type="arabicPeriod"/>
            </a:pPr>
            <a:endParaRPr lang="ru-RU" dirty="0"/>
          </a:p>
        </p:txBody>
      </p:sp>
      <p:sp>
        <p:nvSpPr>
          <p:cNvPr id="3" name="Заголовок 2"/>
          <p:cNvSpPr>
            <a:spLocks noGrp="1"/>
          </p:cNvSpPr>
          <p:nvPr>
            <p:ph type="title"/>
          </p:nvPr>
        </p:nvSpPr>
        <p:spPr/>
        <p:txBody>
          <a:bodyPr>
            <a:normAutofit/>
          </a:bodyPr>
          <a:lstStyle/>
          <a:p>
            <a:r>
              <a:rPr lang="tt-RU" sz="3600" dirty="0" smtClean="0">
                <a:latin typeface="Times New Roman" pitchFamily="18" charset="0"/>
                <a:cs typeface="Times New Roman" pitchFamily="18" charset="0"/>
              </a:rPr>
              <a:t>Тематик планның </a:t>
            </a:r>
            <a:r>
              <a:rPr lang="tt-RU" sz="3600" dirty="0" smtClean="0">
                <a:latin typeface="Times New Roman" pitchFamily="18" charset="0"/>
                <a:cs typeface="Times New Roman" pitchFamily="18" charset="0"/>
              </a:rPr>
              <a:t>структурасы</a:t>
            </a:r>
            <a:br>
              <a:rPr lang="tt-RU" sz="3600" dirty="0" smtClean="0">
                <a:latin typeface="Times New Roman" pitchFamily="18" charset="0"/>
                <a:cs typeface="Times New Roman" pitchFamily="18" charset="0"/>
              </a:rPr>
            </a:br>
            <a:r>
              <a:rPr lang="tt-RU" sz="3600" dirty="0" smtClean="0">
                <a:latin typeface="Times New Roman" pitchFamily="18" charset="0"/>
                <a:cs typeface="Times New Roman" pitchFamily="18" charset="0"/>
              </a:rPr>
              <a:t>1 нче вариант</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1459190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buNone/>
            </a:pPr>
            <a:r>
              <a:rPr lang="ru-RU" dirty="0"/>
              <a:t> </a:t>
            </a:r>
            <a:r>
              <a:rPr lang="ru-RU" dirty="0" smtClean="0"/>
              <a:t>8.  </a:t>
            </a:r>
            <a:r>
              <a:rPr lang="ru-RU" dirty="0" err="1" smtClean="0">
                <a:latin typeface="Times New Roman" pitchFamily="18" charset="0"/>
                <a:cs typeface="Times New Roman" pitchFamily="18" charset="0"/>
              </a:rPr>
              <a:t>Көтелгән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нәтиҗәләр</a:t>
            </a:r>
            <a:r>
              <a:rPr lang="ru-RU" dirty="0" smtClean="0">
                <a:latin typeface="Times New Roman" pitchFamily="18" charset="0"/>
                <a:cs typeface="Times New Roman" pitchFamily="18" charset="0"/>
              </a:rPr>
              <a:t>:</a:t>
            </a:r>
          </a:p>
          <a:p>
            <a:pPr>
              <a:buFontTx/>
              <a:buChar char="-"/>
            </a:pPr>
            <a:r>
              <a:rPr lang="ru-RU" dirty="0" smtClean="0">
                <a:latin typeface="Times New Roman" pitchFamily="18" charset="0"/>
                <a:cs typeface="Times New Roman" pitchFamily="18" charset="0"/>
              </a:rPr>
              <a:t>предмет</a:t>
            </a:r>
          </a:p>
          <a:p>
            <a:pPr>
              <a:buFontTx/>
              <a:buChar char="-"/>
            </a:pPr>
            <a:r>
              <a:rPr lang="ru-RU" dirty="0" smtClean="0">
                <a:latin typeface="Times New Roman" pitchFamily="18" charset="0"/>
                <a:cs typeface="Times New Roman" pitchFamily="18" charset="0"/>
              </a:rPr>
              <a:t>УУГ ( </a:t>
            </a:r>
            <a:r>
              <a:rPr lang="ru-RU" dirty="0" err="1" smtClean="0">
                <a:latin typeface="Times New Roman" pitchFamily="18" charset="0"/>
                <a:cs typeface="Times New Roman" pitchFamily="18" charset="0"/>
              </a:rPr>
              <a:t>коммуникатив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регулятив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танып-белү</a:t>
            </a:r>
            <a:r>
              <a:rPr lang="ru-RU" dirty="0" smtClean="0">
                <a:latin typeface="Times New Roman" pitchFamily="18" charset="0"/>
                <a:cs typeface="Times New Roman" pitchFamily="18" charset="0"/>
              </a:rPr>
              <a:t>)</a:t>
            </a:r>
          </a:p>
          <a:p>
            <a:pPr>
              <a:buFontTx/>
              <a:buChar char="-"/>
            </a:pPr>
            <a:r>
              <a:rPr lang="tt-RU" dirty="0">
                <a:latin typeface="Times New Roman" pitchFamily="18" charset="0"/>
                <a:cs typeface="Times New Roman" pitchFamily="18" charset="0"/>
              </a:rPr>
              <a:t>ш</a:t>
            </a:r>
            <a:r>
              <a:rPr lang="tt-RU" dirty="0" smtClean="0">
                <a:latin typeface="Times New Roman" pitchFamily="18" charset="0"/>
                <a:cs typeface="Times New Roman" pitchFamily="18" charset="0"/>
              </a:rPr>
              <a:t>әхескә кагылышлы</a:t>
            </a:r>
            <a:endParaRPr lang="ru-RU" dirty="0" smtClean="0">
              <a:latin typeface="Times New Roman" pitchFamily="18" charset="0"/>
              <a:cs typeface="Times New Roman" pitchFamily="18" charset="0"/>
            </a:endParaRPr>
          </a:p>
          <a:p>
            <a:pPr marL="0" indent="0">
              <a:buNone/>
            </a:pPr>
            <a:r>
              <a:rPr lang="ru-RU" dirty="0" smtClean="0">
                <a:latin typeface="Times New Roman" pitchFamily="18" charset="0"/>
                <a:cs typeface="Times New Roman" pitchFamily="18" charset="0"/>
              </a:rPr>
              <a:t>9. </a:t>
            </a:r>
            <a:r>
              <a:rPr lang="ru-RU" dirty="0" err="1" smtClean="0">
                <a:latin typeface="Times New Roman" pitchFamily="18" charset="0"/>
                <a:cs typeface="Times New Roman" pitchFamily="18" charset="0"/>
              </a:rPr>
              <a:t>Искәрмә</a:t>
            </a:r>
            <a:r>
              <a:rPr lang="ru-RU" dirty="0" smtClean="0">
                <a:latin typeface="Times New Roman" pitchFamily="18" charset="0"/>
                <a:cs typeface="Times New Roman" pitchFamily="18" charset="0"/>
              </a:rPr>
              <a:t> (комментарий)</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tt-RU" sz="3600" dirty="0">
                <a:latin typeface="Times New Roman" pitchFamily="18" charset="0"/>
                <a:cs typeface="Times New Roman" pitchFamily="18" charset="0"/>
              </a:rPr>
              <a:t>Тематик планның </a:t>
            </a:r>
            <a:r>
              <a:rPr lang="tt-RU" sz="3600" dirty="0" smtClean="0">
                <a:latin typeface="Times New Roman" pitchFamily="18" charset="0"/>
                <a:cs typeface="Times New Roman" pitchFamily="18" charset="0"/>
              </a:rPr>
              <a:t>структурасы </a:t>
            </a:r>
            <a:br>
              <a:rPr lang="tt-RU" sz="3600" dirty="0" smtClean="0">
                <a:latin typeface="Times New Roman" pitchFamily="18" charset="0"/>
                <a:cs typeface="Times New Roman" pitchFamily="18" charset="0"/>
              </a:rPr>
            </a:br>
            <a:r>
              <a:rPr lang="tt-RU" sz="3600" dirty="0" smtClean="0">
                <a:latin typeface="Times New Roman" pitchFamily="18" charset="0"/>
                <a:cs typeface="Times New Roman" pitchFamily="18" charset="0"/>
              </a:rPr>
              <a:t>1 нче вариант</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930512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700808"/>
            <a:ext cx="7408333" cy="4425355"/>
          </a:xfrm>
        </p:spPr>
        <p:txBody>
          <a:bodyPr>
            <a:normAutofit/>
          </a:bodyPr>
          <a:lstStyle/>
          <a:p>
            <a:pPr marL="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Үткәрү</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вакыты</a:t>
            </a:r>
            <a:endParaRPr lang="ru-RU"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Дәрес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номерлары</a:t>
            </a:r>
            <a:endParaRPr lang="ru-RU"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	Тема, </a:t>
            </a:r>
            <a:r>
              <a:rPr lang="ru-RU" dirty="0" err="1">
                <a:latin typeface="Times New Roman" pitchFamily="18" charset="0"/>
                <a:cs typeface="Times New Roman" pitchFamily="18" charset="0"/>
              </a:rPr>
              <a:t>сәгатьләр</a:t>
            </a:r>
            <a:r>
              <a:rPr lang="ru-RU" dirty="0">
                <a:latin typeface="Times New Roman" pitchFamily="18" charset="0"/>
                <a:cs typeface="Times New Roman" pitchFamily="18" charset="0"/>
              </a:rPr>
              <a:t> саны</a:t>
            </a:r>
          </a:p>
          <a:p>
            <a:pPr marL="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Планлаштырылган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нәтиҗәләр</a:t>
            </a:r>
            <a:r>
              <a:rPr lang="ru-RU" dirty="0">
                <a:latin typeface="Times New Roman" pitchFamily="18" charset="0"/>
                <a:cs typeface="Times New Roman" pitchFamily="18" charset="0"/>
              </a:rPr>
              <a:t>:</a:t>
            </a:r>
          </a:p>
          <a:p>
            <a:pPr marL="0" indent="0">
              <a:buNone/>
            </a:pPr>
            <a:r>
              <a:rPr lang="ru-RU" dirty="0">
                <a:latin typeface="Times New Roman" pitchFamily="18" charset="0"/>
                <a:cs typeface="Times New Roman" pitchFamily="18" charset="0"/>
              </a:rPr>
              <a:t>- предмет</a:t>
            </a:r>
          </a:p>
          <a:p>
            <a:pPr marL="0" indent="0">
              <a:buNone/>
            </a:pPr>
            <a:r>
              <a:rPr lang="ru-RU" dirty="0">
                <a:latin typeface="Times New Roman" pitchFamily="18" charset="0"/>
                <a:cs typeface="Times New Roman" pitchFamily="18" charset="0"/>
              </a:rPr>
              <a:t>- УУГ (</a:t>
            </a:r>
            <a:r>
              <a:rPr lang="ru-RU" dirty="0" err="1">
                <a:latin typeface="Times New Roman" pitchFamily="18" charset="0"/>
                <a:cs typeface="Times New Roman" pitchFamily="18" charset="0"/>
              </a:rPr>
              <a:t>коммуникатив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регулятив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танып-белү</a:t>
            </a:r>
            <a:r>
              <a:rPr lang="ru-RU" dirty="0">
                <a:latin typeface="Times New Roman" pitchFamily="18" charset="0"/>
                <a:cs typeface="Times New Roman" pitchFamily="18" charset="0"/>
              </a:rPr>
              <a:t>)</a:t>
            </a:r>
          </a:p>
          <a:p>
            <a:pPr marL="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шәхескә</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кагылышлы</a:t>
            </a:r>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marL="457200" indent="-457200">
              <a:buAutoNum type="arabicPeriod"/>
            </a:pPr>
            <a:endParaRPr lang="ru-RU" dirty="0"/>
          </a:p>
        </p:txBody>
      </p:sp>
      <p:sp>
        <p:nvSpPr>
          <p:cNvPr id="3" name="Заголовок 2"/>
          <p:cNvSpPr>
            <a:spLocks noGrp="1"/>
          </p:cNvSpPr>
          <p:nvPr>
            <p:ph type="title"/>
          </p:nvPr>
        </p:nvSpPr>
        <p:spPr/>
        <p:txBody>
          <a:bodyPr>
            <a:normAutofit/>
          </a:bodyPr>
          <a:lstStyle/>
          <a:p>
            <a:r>
              <a:rPr lang="tt-RU" sz="3600" dirty="0" smtClean="0">
                <a:latin typeface="Times New Roman" pitchFamily="18" charset="0"/>
                <a:cs typeface="Times New Roman" pitchFamily="18" charset="0"/>
              </a:rPr>
              <a:t>Тематик планның </a:t>
            </a:r>
            <a:r>
              <a:rPr lang="tt-RU" sz="3600" dirty="0" smtClean="0">
                <a:latin typeface="Times New Roman" pitchFamily="18" charset="0"/>
                <a:cs typeface="Times New Roman" pitchFamily="18" charset="0"/>
              </a:rPr>
              <a:t>структурасы</a:t>
            </a:r>
            <a:br>
              <a:rPr lang="tt-RU" sz="3600" dirty="0" smtClean="0">
                <a:latin typeface="Times New Roman" pitchFamily="18" charset="0"/>
                <a:cs typeface="Times New Roman" pitchFamily="18" charset="0"/>
              </a:rPr>
            </a:br>
            <a:r>
              <a:rPr lang="tt-RU" sz="3600" dirty="0">
                <a:latin typeface="Times New Roman" pitchFamily="18" charset="0"/>
                <a:cs typeface="Times New Roman" pitchFamily="18" charset="0"/>
              </a:rPr>
              <a:t>2</a:t>
            </a:r>
            <a:r>
              <a:rPr lang="tt-RU" sz="3600" dirty="0" smtClean="0">
                <a:latin typeface="Times New Roman" pitchFamily="18" charset="0"/>
                <a:cs typeface="Times New Roman" pitchFamily="18" charset="0"/>
              </a:rPr>
              <a:t> нче вариант</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0052101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869</TotalTime>
  <Words>525</Words>
  <Application>Microsoft Office PowerPoint</Application>
  <PresentationFormat>Экран (4:3)</PresentationFormat>
  <Paragraphs>155</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Волна</vt:lpstr>
      <vt:lpstr>Эш программаларын төзүгә тәкъдимнәр </vt:lpstr>
      <vt:lpstr>Эш программасы</vt:lpstr>
      <vt:lpstr>Эш программасы</vt:lpstr>
      <vt:lpstr>Эш программасы төзү өчен беренчел чыганаклар:</vt:lpstr>
      <vt:lpstr>Эш программасының структурасы</vt:lpstr>
      <vt:lpstr>Эш программасының структурасы</vt:lpstr>
      <vt:lpstr>Тематик планның структурасы 1 нче вариант</vt:lpstr>
      <vt:lpstr>Тематик планның структурасы  1 нче вариант</vt:lpstr>
      <vt:lpstr>Тематик планның структурасы 2 нче вариант</vt:lpstr>
      <vt:lpstr>Тематик планның структурасы  2 нче вариант</vt:lpstr>
      <vt:lpstr>Истә тот!</vt:lpstr>
      <vt:lpstr>Шәхескә кагылышлы УУГ</vt:lpstr>
      <vt:lpstr>Шәхескә кагылышлы УУГ</vt:lpstr>
      <vt:lpstr>Регулятив УУГ</vt:lpstr>
      <vt:lpstr>Регулятив УУГ</vt:lpstr>
      <vt:lpstr>Регулятив УУГ</vt:lpstr>
      <vt:lpstr>Регулятив УУГ</vt:lpstr>
      <vt:lpstr>Регулятив УУГ</vt:lpstr>
      <vt:lpstr>Регулятив УУГ</vt:lpstr>
      <vt:lpstr>Регулятив УУГ</vt:lpstr>
      <vt:lpstr>Регулятив УУГ</vt:lpstr>
      <vt:lpstr>Танып-белү УУГ</vt:lpstr>
      <vt:lpstr>Танып-белү УУГ</vt:lpstr>
      <vt:lpstr>Танып-белү УУГ</vt:lpstr>
      <vt:lpstr>Танып-белү УУГ</vt:lpstr>
      <vt:lpstr>Коммуникатив УУГ</vt:lpstr>
      <vt:lpstr>Коммуникатив УУГ</vt:lpstr>
      <vt:lpstr>Коммуникатив УУГ</vt:lpstr>
      <vt:lpstr>Коммуникатив УУГ</vt:lpstr>
    </vt:vector>
  </TitlesOfParts>
  <Company>gpx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Рабочая программа учителя татарского языка и литературы – инструмент управления качеством образования</dc:title>
  <dc:creator>GYPNORION</dc:creator>
  <cp:lastModifiedBy>GYPNORION</cp:lastModifiedBy>
  <cp:revision>82</cp:revision>
  <dcterms:created xsi:type="dcterms:W3CDTF">2015-03-17T07:52:08Z</dcterms:created>
  <dcterms:modified xsi:type="dcterms:W3CDTF">2015-10-05T12:28:21Z</dcterms:modified>
</cp:coreProperties>
</file>